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5" r:id="rId8"/>
    <p:sldId id="262" r:id="rId9"/>
    <p:sldId id="266" r:id="rId10"/>
    <p:sldId id="267" r:id="rId11"/>
    <p:sldId id="263" r:id="rId12"/>
    <p:sldId id="264"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07D6BC-DD37-4DFB-A7E0-5FD237B53696}"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3097090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7D6BC-DD37-4DFB-A7E0-5FD237B53696}"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1900453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7D6BC-DD37-4DFB-A7E0-5FD237B53696}"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3187927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07D6BC-DD37-4DFB-A7E0-5FD237B53696}"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137218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7D6BC-DD37-4DFB-A7E0-5FD237B53696}" type="datetimeFigureOut">
              <a:rPr lang="en-US" smtClean="0"/>
              <a:t>9/23/2023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251451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07D6BC-DD37-4DFB-A7E0-5FD237B53696}"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2830551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07D6BC-DD37-4DFB-A7E0-5FD237B53696}" type="datetimeFigureOut">
              <a:rPr lang="en-US" smtClean="0"/>
              <a:t>9/23/2023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3567100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07D6BC-DD37-4DFB-A7E0-5FD237B53696}" type="datetimeFigureOut">
              <a:rPr lang="en-US" smtClean="0"/>
              <a:t>9/23/2023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235354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7D6BC-DD37-4DFB-A7E0-5FD237B53696}" type="datetimeFigureOut">
              <a:rPr lang="en-US" smtClean="0"/>
              <a:t>9/23/2023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135337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7D6BC-DD37-4DFB-A7E0-5FD237B53696}"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2634027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07D6BC-DD37-4DFB-A7E0-5FD237B53696}" type="datetimeFigureOut">
              <a:rPr lang="en-US" smtClean="0"/>
              <a:t>9/23/2023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E6E21-CA6B-4B78-8CE0-2BA123050661}" type="slidenum">
              <a:rPr lang="en-US" smtClean="0"/>
              <a:t>‹#›</a:t>
            </a:fld>
            <a:endParaRPr lang="en-US"/>
          </a:p>
        </p:txBody>
      </p:sp>
    </p:spTree>
    <p:extLst>
      <p:ext uri="{BB962C8B-B14F-4D97-AF65-F5344CB8AC3E}">
        <p14:creationId xmlns:p14="http://schemas.microsoft.com/office/powerpoint/2010/main" val="4255999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7D6BC-DD37-4DFB-A7E0-5FD237B53696}" type="datetimeFigureOut">
              <a:rPr lang="en-US" smtClean="0"/>
              <a:t>9/23/2023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E6E21-CA6B-4B78-8CE0-2BA123050661}" type="slidenum">
              <a:rPr lang="en-US" smtClean="0"/>
              <a:t>‹#›</a:t>
            </a:fld>
            <a:endParaRPr lang="en-US"/>
          </a:p>
        </p:txBody>
      </p:sp>
    </p:spTree>
    <p:extLst>
      <p:ext uri="{BB962C8B-B14F-4D97-AF65-F5344CB8AC3E}">
        <p14:creationId xmlns:p14="http://schemas.microsoft.com/office/powerpoint/2010/main" val="3329262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7" name="TextBox 6"/>
          <p:cNvSpPr txBox="1"/>
          <p:nvPr/>
        </p:nvSpPr>
        <p:spPr>
          <a:xfrm>
            <a:off x="198781" y="1358760"/>
            <a:ext cx="6824871" cy="2308324"/>
          </a:xfrm>
          <a:prstGeom prst="rect">
            <a:avLst/>
          </a:prstGeom>
          <a:noFill/>
        </p:spPr>
        <p:txBody>
          <a:bodyPr wrap="square" rtlCol="0">
            <a:spAutoFit/>
          </a:bodyPr>
          <a:lstStyle/>
          <a:p>
            <a:r>
              <a:rPr lang="id-ID" sz="4800" b="1" dirty="0">
                <a:solidFill>
                  <a:schemeClr val="accent1"/>
                </a:solidFill>
                <a:latin typeface="Product Sans" panose="020B0403030502040203" pitchFamily="34" charset="0"/>
              </a:rPr>
              <a:t>G</a:t>
            </a:r>
            <a:r>
              <a:rPr lang="id-ID" sz="4800" b="1" dirty="0">
                <a:solidFill>
                  <a:srgbClr val="FF0000"/>
                </a:solidFill>
                <a:latin typeface="Product Sans" panose="020B0403030502040203" pitchFamily="34" charset="0"/>
              </a:rPr>
              <a:t>o</a:t>
            </a:r>
            <a:r>
              <a:rPr lang="id-ID" sz="4800" b="1" dirty="0">
                <a:solidFill>
                  <a:schemeClr val="accent4"/>
                </a:solidFill>
                <a:latin typeface="Product Sans" panose="020B0403030502040203" pitchFamily="34" charset="0"/>
              </a:rPr>
              <a:t>o</a:t>
            </a:r>
            <a:r>
              <a:rPr lang="id-ID" sz="4800" b="1" dirty="0">
                <a:solidFill>
                  <a:schemeClr val="accent1"/>
                </a:solidFill>
                <a:latin typeface="Product Sans" panose="020B0403030502040203" pitchFamily="34" charset="0"/>
              </a:rPr>
              <a:t>g</a:t>
            </a:r>
            <a:r>
              <a:rPr lang="id-ID" sz="4800" b="1" dirty="0">
                <a:solidFill>
                  <a:srgbClr val="00B050"/>
                </a:solidFill>
                <a:latin typeface="Product Sans" panose="020B0403030502040203" pitchFamily="34" charset="0"/>
              </a:rPr>
              <a:t>l</a:t>
            </a:r>
            <a:r>
              <a:rPr lang="id-ID" sz="4800" b="1" dirty="0">
                <a:solidFill>
                  <a:srgbClr val="FF0000"/>
                </a:solidFill>
                <a:latin typeface="Product Sans" panose="020B0403030502040203" pitchFamily="34" charset="0"/>
              </a:rPr>
              <a:t>e</a:t>
            </a:r>
            <a:r>
              <a:rPr lang="id-ID" sz="4800" b="1" dirty="0">
                <a:latin typeface="Product Sans" panose="020B0403030502040203" pitchFamily="34" charset="0"/>
              </a:rPr>
              <a:t> Data Analytics Capstone Project: Cyclistic Case Study</a:t>
            </a:r>
            <a:endParaRPr lang="en-US" sz="4800" b="1" dirty="0">
              <a:latin typeface="Product Sans" panose="020B0403030502040203"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7930"/>
          <a:stretch/>
        </p:blipFill>
        <p:spPr>
          <a:xfrm>
            <a:off x="6188765" y="115955"/>
            <a:ext cx="6003235" cy="8329699"/>
          </a:xfrm>
          <a:prstGeom prst="rect">
            <a:avLst/>
          </a:prstGeom>
        </p:spPr>
      </p:pic>
      <p:sp>
        <p:nvSpPr>
          <p:cNvPr id="4" name="TextBox 3"/>
          <p:cNvSpPr txBox="1"/>
          <p:nvPr/>
        </p:nvSpPr>
        <p:spPr>
          <a:xfrm>
            <a:off x="1358348" y="3667084"/>
            <a:ext cx="3472069" cy="584775"/>
          </a:xfrm>
          <a:prstGeom prst="rect">
            <a:avLst/>
          </a:prstGeom>
          <a:noFill/>
        </p:spPr>
        <p:txBody>
          <a:bodyPr wrap="square" rtlCol="0">
            <a:spAutoFit/>
          </a:bodyPr>
          <a:lstStyle/>
          <a:p>
            <a:r>
              <a:rPr lang="id-ID" sz="3200" b="1" dirty="0">
                <a:latin typeface="Sequel Sans Light Disp" panose="020B0403050000020004" pitchFamily="34" charset="0"/>
              </a:rPr>
              <a:t>By Dimas Saptoaji</a:t>
            </a:r>
          </a:p>
        </p:txBody>
      </p:sp>
    </p:spTree>
    <p:extLst>
      <p:ext uri="{BB962C8B-B14F-4D97-AF65-F5344CB8AC3E}">
        <p14:creationId xmlns:p14="http://schemas.microsoft.com/office/powerpoint/2010/main" val="3199223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1202A-257A-49FB-8002-0272DD588FC8}"/>
              </a:ext>
            </a:extLst>
          </p:cNvPr>
          <p:cNvSpPr txBox="1"/>
          <p:nvPr/>
        </p:nvSpPr>
        <p:spPr>
          <a:xfrm>
            <a:off x="616527" y="4668986"/>
            <a:ext cx="10958946" cy="1569660"/>
          </a:xfrm>
          <a:prstGeom prst="rect">
            <a:avLst/>
          </a:prstGeom>
          <a:noFill/>
        </p:spPr>
        <p:txBody>
          <a:bodyPr wrap="square" rtlCol="0">
            <a:spAutoFit/>
          </a:bodyPr>
          <a:lstStyle/>
          <a:p>
            <a:pPr algn="just"/>
            <a:r>
              <a:rPr lang="en-US" sz="2400" dirty="0">
                <a:latin typeface="Plus Jakarta Sans" pitchFamily="2" charset="0"/>
                <a:cs typeface="Plus Jakarta Sans" pitchFamily="2" charset="0"/>
              </a:rPr>
              <a:t>Casual members also have a trip duration per month </a:t>
            </a:r>
            <a:r>
              <a:rPr lang="id-ID" sz="2400" dirty="0">
                <a:latin typeface="Plus Jakarta Sans" pitchFamily="2" charset="0"/>
                <a:cs typeface="Plus Jakarta Sans" pitchFamily="2" charset="0"/>
              </a:rPr>
              <a:t>1,01</a:t>
            </a:r>
            <a:r>
              <a:rPr lang="en-US" sz="2400" dirty="0">
                <a:latin typeface="Plus Jakarta Sans" pitchFamily="2" charset="0"/>
                <a:cs typeface="Plus Jakarta Sans" pitchFamily="2" charset="0"/>
              </a:rPr>
              <a:t> times longer than Annual Members. There was a significant decrease in average trip duration in August-December.</a:t>
            </a:r>
            <a:r>
              <a:rPr lang="id-ID" sz="2400" dirty="0">
                <a:latin typeface="Plus Jakarta Sans" pitchFamily="2" charset="0"/>
                <a:cs typeface="Plus Jakarta Sans" pitchFamily="2" charset="0"/>
              </a:rPr>
              <a:t> </a:t>
            </a:r>
            <a:r>
              <a:rPr lang="en-US" sz="2400" dirty="0">
                <a:latin typeface="Plus Jakarta Sans" pitchFamily="2" charset="0"/>
                <a:cs typeface="Plus Jakarta Sans" pitchFamily="2" charset="0"/>
              </a:rPr>
              <a:t>Where in August is the end of summer then enters the fall season in September-November and continued by winter in December</a:t>
            </a:r>
            <a:endParaRPr lang="id-ID" sz="2400" dirty="0">
              <a:latin typeface="Plus Jakarta Sans" pitchFamily="2" charset="0"/>
              <a:cs typeface="Plus Jakarta Sans" pitchFamily="2" charset="0"/>
            </a:endParaRPr>
          </a:p>
        </p:txBody>
      </p:sp>
      <p:pic>
        <p:nvPicPr>
          <p:cNvPr id="10" name="Picture 9">
            <a:extLst>
              <a:ext uri="{FF2B5EF4-FFF2-40B4-BE49-F238E27FC236}">
                <a16:creationId xmlns:a16="http://schemas.microsoft.com/office/drawing/2014/main" id="{47633193-A573-4F29-B0C3-449F9C4BF8CA}"/>
              </a:ext>
            </a:extLst>
          </p:cNvPr>
          <p:cNvPicPr>
            <a:picLocks noChangeAspect="1"/>
          </p:cNvPicPr>
          <p:nvPr/>
        </p:nvPicPr>
        <p:blipFill rotWithShape="1">
          <a:blip r:embed="rId2">
            <a:extLst>
              <a:ext uri="{28A0092B-C50C-407E-A947-70E740481C1C}">
                <a14:useLocalDpi xmlns:a14="http://schemas.microsoft.com/office/drawing/2010/main" val="0"/>
              </a:ext>
            </a:extLst>
          </a:blip>
          <a:srcRect l="1425" t="5407" r="4597"/>
          <a:stretch/>
        </p:blipFill>
        <p:spPr>
          <a:xfrm>
            <a:off x="984068" y="313537"/>
            <a:ext cx="10223864" cy="4217289"/>
          </a:xfrm>
          <a:prstGeom prst="rect">
            <a:avLst/>
          </a:prstGeom>
        </p:spPr>
      </p:pic>
      <p:pic>
        <p:nvPicPr>
          <p:cNvPr id="4" name="Picture 3">
            <a:extLst>
              <a:ext uri="{FF2B5EF4-FFF2-40B4-BE49-F238E27FC236}">
                <a16:creationId xmlns:a16="http://schemas.microsoft.com/office/drawing/2014/main" id="{49C72F11-C2FF-4846-BF4D-9F4741996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969" y="1000735"/>
            <a:ext cx="1314450" cy="552450"/>
          </a:xfrm>
          <a:prstGeom prst="rect">
            <a:avLst/>
          </a:prstGeom>
        </p:spPr>
      </p:pic>
    </p:spTree>
    <p:extLst>
      <p:ext uri="{BB962C8B-B14F-4D97-AF65-F5344CB8AC3E}">
        <p14:creationId xmlns:p14="http://schemas.microsoft.com/office/powerpoint/2010/main" val="35152270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E7C3CC-16F6-48FA-B5B9-12EEE5DEA2A1}"/>
              </a:ext>
            </a:extLst>
          </p:cNvPr>
          <p:cNvSpPr txBox="1"/>
          <p:nvPr/>
        </p:nvSpPr>
        <p:spPr>
          <a:xfrm>
            <a:off x="865909" y="4364190"/>
            <a:ext cx="10709563" cy="1015663"/>
          </a:xfrm>
          <a:prstGeom prst="rect">
            <a:avLst/>
          </a:prstGeom>
          <a:noFill/>
        </p:spPr>
        <p:txBody>
          <a:bodyPr wrap="square" rtlCol="0">
            <a:spAutoFit/>
          </a:bodyPr>
          <a:lstStyle/>
          <a:p>
            <a:pPr algn="just"/>
            <a:r>
              <a:rPr lang="en-US" sz="2000" dirty="0">
                <a:latin typeface="Plus Jakarta Sans" pitchFamily="2" charset="0"/>
                <a:cs typeface="Plus Jakarta Sans" pitchFamily="2" charset="0"/>
              </a:rPr>
              <a:t>The highest number of riders, both casual members and annual members, took place from 3pm to 7pm. During this time, it is likely that most of them use this time to relax after a full day of work. This is the best time to launch the c</a:t>
            </a:r>
            <a:r>
              <a:rPr lang="id-ID" sz="2000" dirty="0">
                <a:latin typeface="Plus Jakarta Sans" pitchFamily="2" charset="0"/>
                <a:cs typeface="Plus Jakarta Sans" pitchFamily="2" charset="0"/>
              </a:rPr>
              <a:t>ampaign.</a:t>
            </a:r>
          </a:p>
        </p:txBody>
      </p:sp>
      <p:sp>
        <p:nvSpPr>
          <p:cNvPr id="3" name="TextBox 2">
            <a:extLst>
              <a:ext uri="{FF2B5EF4-FFF2-40B4-BE49-F238E27FC236}">
                <a16:creationId xmlns:a16="http://schemas.microsoft.com/office/drawing/2014/main" id="{772379D2-237D-4813-A4B9-D89E8F322F82}"/>
              </a:ext>
            </a:extLst>
          </p:cNvPr>
          <p:cNvSpPr txBox="1"/>
          <p:nvPr/>
        </p:nvSpPr>
        <p:spPr>
          <a:xfrm>
            <a:off x="865909" y="5425695"/>
            <a:ext cx="10709562" cy="1323439"/>
          </a:xfrm>
          <a:prstGeom prst="rect">
            <a:avLst/>
          </a:prstGeom>
          <a:noFill/>
        </p:spPr>
        <p:txBody>
          <a:bodyPr wrap="square" rtlCol="0">
            <a:spAutoFit/>
          </a:bodyPr>
          <a:lstStyle/>
          <a:p>
            <a:pPr algn="just"/>
            <a:r>
              <a:rPr lang="en-US" sz="2000" dirty="0">
                <a:latin typeface="Plus Jakarta Sans" pitchFamily="2" charset="0"/>
                <a:cs typeface="Plus Jakarta Sans" pitchFamily="2" charset="0"/>
              </a:rPr>
              <a:t>During peak hours at 8am annual members dominate, while casual members experience a significant increase at 5pm. This shows that most annual members </a:t>
            </a:r>
            <a:r>
              <a:rPr lang="id-ID" sz="2000" dirty="0">
                <a:latin typeface="Plus Jakarta Sans" pitchFamily="2" charset="0"/>
                <a:cs typeface="Plus Jakarta Sans" pitchFamily="2" charset="0"/>
              </a:rPr>
              <a:t>use the </a:t>
            </a:r>
            <a:r>
              <a:rPr lang="en-US" sz="2000" dirty="0">
                <a:latin typeface="Plus Jakarta Sans" pitchFamily="2" charset="0"/>
                <a:cs typeface="Plus Jakarta Sans" pitchFamily="2" charset="0"/>
              </a:rPr>
              <a:t>bicycle for their daily commute to and from work. While most of the casual members use bicycles for fun and recreation.</a:t>
            </a:r>
            <a:endParaRPr lang="id-ID" sz="2000" dirty="0">
              <a:latin typeface="Plus Jakarta Sans" pitchFamily="2" charset="0"/>
              <a:cs typeface="Plus Jakarta Sans" pitchFamily="2" charset="0"/>
            </a:endParaRPr>
          </a:p>
        </p:txBody>
      </p:sp>
      <p:pic>
        <p:nvPicPr>
          <p:cNvPr id="6" name="Picture 5">
            <a:extLst>
              <a:ext uri="{FF2B5EF4-FFF2-40B4-BE49-F238E27FC236}">
                <a16:creationId xmlns:a16="http://schemas.microsoft.com/office/drawing/2014/main" id="{194CBEC2-2041-4970-AFE6-0F29B3C20CE5}"/>
              </a:ext>
            </a:extLst>
          </p:cNvPr>
          <p:cNvPicPr>
            <a:picLocks noChangeAspect="1"/>
          </p:cNvPicPr>
          <p:nvPr/>
        </p:nvPicPr>
        <p:blipFill rotWithShape="1">
          <a:blip r:embed="rId2">
            <a:extLst>
              <a:ext uri="{28A0092B-C50C-407E-A947-70E740481C1C}">
                <a14:useLocalDpi xmlns:a14="http://schemas.microsoft.com/office/drawing/2010/main" val="0"/>
              </a:ext>
            </a:extLst>
          </a:blip>
          <a:srcRect l="1558" t="5219"/>
          <a:stretch/>
        </p:blipFill>
        <p:spPr>
          <a:xfrm>
            <a:off x="647115" y="36096"/>
            <a:ext cx="11060708" cy="4364190"/>
          </a:xfrm>
          <a:prstGeom prst="rect">
            <a:avLst/>
          </a:prstGeom>
        </p:spPr>
      </p:pic>
    </p:spTree>
    <p:extLst>
      <p:ext uri="{BB962C8B-B14F-4D97-AF65-F5344CB8AC3E}">
        <p14:creationId xmlns:p14="http://schemas.microsoft.com/office/powerpoint/2010/main" val="9894225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873FB-33C4-4124-AD82-76EF06F34E4F}"/>
              </a:ext>
            </a:extLst>
          </p:cNvPr>
          <p:cNvSpPr txBox="1"/>
          <p:nvPr/>
        </p:nvSpPr>
        <p:spPr>
          <a:xfrm>
            <a:off x="7426035" y="982176"/>
            <a:ext cx="4378037" cy="4893647"/>
          </a:xfrm>
          <a:prstGeom prst="rect">
            <a:avLst/>
          </a:prstGeom>
          <a:noFill/>
        </p:spPr>
        <p:txBody>
          <a:bodyPr wrap="square" rtlCol="0">
            <a:spAutoFit/>
          </a:bodyPr>
          <a:lstStyle/>
          <a:p>
            <a:pPr algn="just"/>
            <a:r>
              <a:rPr lang="en-US" sz="2400" dirty="0">
                <a:latin typeface="Plus Jakarta Sans" pitchFamily="2" charset="0"/>
                <a:cs typeface="Plus Jakarta Sans" pitchFamily="2" charset="0"/>
              </a:rPr>
              <a:t>The busiest station with the highest density of casual members is at Streeter Dr &amp; Grand Ave where the station has a significantly different density of casual members compared to other stations. </a:t>
            </a:r>
            <a:endParaRPr lang="id-ID" sz="2400" dirty="0">
              <a:latin typeface="Plus Jakarta Sans" pitchFamily="2" charset="0"/>
              <a:cs typeface="Plus Jakarta Sans" pitchFamily="2" charset="0"/>
            </a:endParaRPr>
          </a:p>
          <a:p>
            <a:pPr algn="just"/>
            <a:endParaRPr lang="id-ID" sz="2400" dirty="0">
              <a:latin typeface="Plus Jakarta Sans" pitchFamily="2" charset="0"/>
              <a:cs typeface="Plus Jakarta Sans" pitchFamily="2" charset="0"/>
            </a:endParaRPr>
          </a:p>
          <a:p>
            <a:pPr algn="just"/>
            <a:r>
              <a:rPr lang="en-US" sz="2400" dirty="0">
                <a:latin typeface="Plus Jakarta Sans" pitchFamily="2" charset="0"/>
                <a:cs typeface="Plus Jakarta Sans" pitchFamily="2" charset="0"/>
              </a:rPr>
              <a:t>This is one of the perfect places to launch the campaign, and we can't skip the campaign for the other nine stations either.</a:t>
            </a:r>
            <a:endParaRPr lang="id-ID" sz="2400" dirty="0">
              <a:latin typeface="Plus Jakarta Sans" pitchFamily="2" charset="0"/>
              <a:cs typeface="Plus Jakarta Sans" pitchFamily="2" charset="0"/>
            </a:endParaRPr>
          </a:p>
        </p:txBody>
      </p:sp>
      <p:pic>
        <p:nvPicPr>
          <p:cNvPr id="4" name="Picture 3">
            <a:extLst>
              <a:ext uri="{FF2B5EF4-FFF2-40B4-BE49-F238E27FC236}">
                <a16:creationId xmlns:a16="http://schemas.microsoft.com/office/drawing/2014/main" id="{2AAF569C-6A40-4AFB-BC7D-2080444F3B3F}"/>
              </a:ext>
            </a:extLst>
          </p:cNvPr>
          <p:cNvPicPr>
            <a:picLocks noChangeAspect="1"/>
          </p:cNvPicPr>
          <p:nvPr/>
        </p:nvPicPr>
        <p:blipFill rotWithShape="1">
          <a:blip r:embed="rId2">
            <a:extLst>
              <a:ext uri="{28A0092B-C50C-407E-A947-70E740481C1C}">
                <a14:useLocalDpi xmlns:a14="http://schemas.microsoft.com/office/drawing/2010/main" val="0"/>
              </a:ext>
            </a:extLst>
          </a:blip>
          <a:srcRect t="3051" b="2585"/>
          <a:stretch/>
        </p:blipFill>
        <p:spPr>
          <a:xfrm>
            <a:off x="32085" y="920836"/>
            <a:ext cx="7393950" cy="2509606"/>
          </a:xfrm>
          <a:prstGeom prst="rect">
            <a:avLst/>
          </a:prstGeom>
        </p:spPr>
      </p:pic>
      <p:pic>
        <p:nvPicPr>
          <p:cNvPr id="10" name="Picture 9">
            <a:extLst>
              <a:ext uri="{FF2B5EF4-FFF2-40B4-BE49-F238E27FC236}">
                <a16:creationId xmlns:a16="http://schemas.microsoft.com/office/drawing/2014/main" id="{8B2AA11C-6C4A-4386-A4C2-1EB144681833}"/>
              </a:ext>
            </a:extLst>
          </p:cNvPr>
          <p:cNvPicPr>
            <a:picLocks noChangeAspect="1"/>
          </p:cNvPicPr>
          <p:nvPr/>
        </p:nvPicPr>
        <p:blipFill rotWithShape="1">
          <a:blip r:embed="rId3">
            <a:extLst>
              <a:ext uri="{28A0092B-C50C-407E-A947-70E740481C1C}">
                <a14:useLocalDpi xmlns:a14="http://schemas.microsoft.com/office/drawing/2010/main" val="0"/>
              </a:ext>
            </a:extLst>
          </a:blip>
          <a:srcRect t="3037" b="2599"/>
          <a:stretch/>
        </p:blipFill>
        <p:spPr>
          <a:xfrm>
            <a:off x="16043" y="3645172"/>
            <a:ext cx="7393950" cy="2711946"/>
          </a:xfrm>
          <a:prstGeom prst="rect">
            <a:avLst/>
          </a:prstGeom>
        </p:spPr>
      </p:pic>
    </p:spTree>
    <p:extLst>
      <p:ext uri="{BB962C8B-B14F-4D97-AF65-F5344CB8AC3E}">
        <p14:creationId xmlns:p14="http://schemas.microsoft.com/office/powerpoint/2010/main" val="299684031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F40A94-FAF5-4B24-886A-CFE13FF2768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pattFill prst="pct5">
            <a:fgClr>
              <a:schemeClr val="accent1"/>
            </a:fgClr>
            <a:bgClr>
              <a:schemeClr val="bg1"/>
            </a:bgClr>
          </a:pattFill>
        </p:spPr>
      </p:pic>
      <p:sp>
        <p:nvSpPr>
          <p:cNvPr id="4" name="TextBox 3">
            <a:extLst>
              <a:ext uri="{FF2B5EF4-FFF2-40B4-BE49-F238E27FC236}">
                <a16:creationId xmlns:a16="http://schemas.microsoft.com/office/drawing/2014/main" id="{B8C53BF0-4CF0-4C43-8D8A-5F5BDD4889D0}"/>
              </a:ext>
            </a:extLst>
          </p:cNvPr>
          <p:cNvSpPr txBox="1"/>
          <p:nvPr/>
        </p:nvSpPr>
        <p:spPr>
          <a:xfrm>
            <a:off x="1344179" y="3013501"/>
            <a:ext cx="5684413" cy="830997"/>
          </a:xfrm>
          <a:prstGeom prst="rect">
            <a:avLst/>
          </a:prstGeom>
          <a:noFill/>
        </p:spPr>
        <p:txBody>
          <a:bodyPr wrap="square" rtlCol="0">
            <a:spAutoFit/>
          </a:bodyPr>
          <a:lstStyle/>
          <a:p>
            <a:r>
              <a:rPr lang="id-ID" sz="4800" dirty="0">
                <a:solidFill>
                  <a:schemeClr val="bg1"/>
                </a:solidFill>
                <a:latin typeface="Sequel Sans Heavy Disp" panose="020B0703050000020004" pitchFamily="34" charset="0"/>
              </a:rPr>
              <a:t>Act</a:t>
            </a:r>
            <a:endParaRPr lang="id-ID" sz="4400" dirty="0">
              <a:solidFill>
                <a:schemeClr val="bg1"/>
              </a:solidFill>
              <a:latin typeface="Sequel Sans Heavy Disp" panose="020B0703050000020004" pitchFamily="34" charset="0"/>
            </a:endParaRPr>
          </a:p>
        </p:txBody>
      </p:sp>
    </p:spTree>
    <p:extLst>
      <p:ext uri="{BB962C8B-B14F-4D97-AF65-F5344CB8AC3E}">
        <p14:creationId xmlns:p14="http://schemas.microsoft.com/office/powerpoint/2010/main" val="1503116496"/>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BC4D7C-AA7B-4A8E-A6EE-29954CFD4EB1}"/>
              </a:ext>
            </a:extLst>
          </p:cNvPr>
          <p:cNvSpPr/>
          <p:nvPr/>
        </p:nvSpPr>
        <p:spPr>
          <a:xfrm>
            <a:off x="0" y="0"/>
            <a:ext cx="12192000" cy="149749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5" name="Title 1">
            <a:extLst>
              <a:ext uri="{FF2B5EF4-FFF2-40B4-BE49-F238E27FC236}">
                <a16:creationId xmlns:a16="http://schemas.microsoft.com/office/drawing/2014/main" id="{6D959718-9E3A-4A92-B73D-9F8515D8708E}"/>
              </a:ext>
            </a:extLst>
          </p:cNvPr>
          <p:cNvSpPr>
            <a:spLocks noGrp="1"/>
          </p:cNvSpPr>
          <p:nvPr>
            <p:ph type="title"/>
          </p:nvPr>
        </p:nvSpPr>
        <p:spPr>
          <a:xfrm>
            <a:off x="582304" y="262074"/>
            <a:ext cx="5920409" cy="973345"/>
          </a:xfrm>
        </p:spPr>
        <p:txBody>
          <a:bodyPr/>
          <a:lstStyle/>
          <a:p>
            <a:r>
              <a:rPr lang="id-ID" dirty="0">
                <a:latin typeface="Sequel Sans Heavy Disp" panose="020B0703050000020004" pitchFamily="34" charset="0"/>
                <a:cs typeface="Plus Jakarta Sans" pitchFamily="2" charset="0"/>
              </a:rPr>
              <a:t>Recommendations</a:t>
            </a:r>
          </a:p>
        </p:txBody>
      </p:sp>
      <p:sp>
        <p:nvSpPr>
          <p:cNvPr id="6" name="TextBox 5">
            <a:extLst>
              <a:ext uri="{FF2B5EF4-FFF2-40B4-BE49-F238E27FC236}">
                <a16:creationId xmlns:a16="http://schemas.microsoft.com/office/drawing/2014/main" id="{E19A41A6-401F-4AEB-A6E8-6919EA49D279}"/>
              </a:ext>
            </a:extLst>
          </p:cNvPr>
          <p:cNvSpPr txBox="1"/>
          <p:nvPr/>
        </p:nvSpPr>
        <p:spPr>
          <a:xfrm>
            <a:off x="600501" y="1763311"/>
            <a:ext cx="11027392" cy="1200329"/>
          </a:xfrm>
          <a:prstGeom prst="rect">
            <a:avLst/>
          </a:prstGeom>
          <a:noFill/>
        </p:spPr>
        <p:txBody>
          <a:bodyPr wrap="square" rtlCol="0">
            <a:spAutoFit/>
          </a:bodyPr>
          <a:lstStyle/>
          <a:p>
            <a:r>
              <a:rPr lang="id-ID" sz="2800" b="1" dirty="0">
                <a:solidFill>
                  <a:schemeClr val="accent6"/>
                </a:solidFill>
              </a:rPr>
              <a:t>Time Aspects</a:t>
            </a:r>
            <a:endParaRPr lang="id-ID" b="1" dirty="0">
              <a:solidFill>
                <a:schemeClr val="accent6"/>
              </a:solidFill>
            </a:endParaRPr>
          </a:p>
          <a:p>
            <a:pPr marL="342900" indent="-342900" algn="just">
              <a:buFont typeface="+mj-lt"/>
              <a:buAutoNum type="arabicPeriod"/>
            </a:pPr>
            <a:r>
              <a:rPr lang="id-ID" sz="2200" dirty="0"/>
              <a:t>Weekends between </a:t>
            </a:r>
            <a:r>
              <a:rPr lang="id-ID" sz="2200" b="1" dirty="0"/>
              <a:t>8am and 5pm</a:t>
            </a:r>
            <a:r>
              <a:rPr lang="id-ID" sz="2200" dirty="0"/>
              <a:t> are the best times to run the campaign.</a:t>
            </a:r>
          </a:p>
          <a:p>
            <a:pPr marL="342900" indent="-342900" algn="just">
              <a:buFont typeface="+mj-lt"/>
              <a:buAutoNum type="arabicPeriod"/>
            </a:pPr>
            <a:r>
              <a:rPr lang="id-ID" sz="2200" dirty="0"/>
              <a:t>The summer season, from </a:t>
            </a:r>
            <a:r>
              <a:rPr lang="id-ID" sz="2200" b="1" dirty="0"/>
              <a:t>June to August</a:t>
            </a:r>
            <a:r>
              <a:rPr lang="id-ID" sz="2200" dirty="0"/>
              <a:t>, is the optimal time to launch the campaign.</a:t>
            </a:r>
          </a:p>
        </p:txBody>
      </p:sp>
      <p:sp>
        <p:nvSpPr>
          <p:cNvPr id="7" name="TextBox 6">
            <a:extLst>
              <a:ext uri="{FF2B5EF4-FFF2-40B4-BE49-F238E27FC236}">
                <a16:creationId xmlns:a16="http://schemas.microsoft.com/office/drawing/2014/main" id="{8224503E-C976-4F89-9522-563D1CB78325}"/>
              </a:ext>
            </a:extLst>
          </p:cNvPr>
          <p:cNvSpPr txBox="1"/>
          <p:nvPr/>
        </p:nvSpPr>
        <p:spPr>
          <a:xfrm>
            <a:off x="582304" y="3085037"/>
            <a:ext cx="11027392" cy="1200329"/>
          </a:xfrm>
          <a:prstGeom prst="rect">
            <a:avLst/>
          </a:prstGeom>
          <a:noFill/>
        </p:spPr>
        <p:txBody>
          <a:bodyPr wrap="square" rtlCol="0">
            <a:spAutoFit/>
          </a:bodyPr>
          <a:lstStyle/>
          <a:p>
            <a:r>
              <a:rPr lang="id-ID" sz="2800" b="1" dirty="0">
                <a:solidFill>
                  <a:schemeClr val="accent6"/>
                </a:solidFill>
              </a:rPr>
              <a:t>Bike Type Aspects</a:t>
            </a:r>
            <a:endParaRPr lang="id-ID" b="1" dirty="0">
              <a:solidFill>
                <a:schemeClr val="accent6"/>
              </a:solidFill>
            </a:endParaRPr>
          </a:p>
          <a:p>
            <a:pPr marL="342900" indent="-342900">
              <a:buFont typeface="+mj-lt"/>
              <a:buAutoNum type="arabicPeriod"/>
            </a:pPr>
            <a:r>
              <a:rPr lang="id-ID" sz="2200" dirty="0"/>
              <a:t>Never promote the </a:t>
            </a:r>
            <a:r>
              <a:rPr lang="id-ID" sz="2200" b="1" dirty="0"/>
              <a:t>docked bike</a:t>
            </a:r>
            <a:r>
              <a:rPr lang="id-ID" sz="2200" dirty="0"/>
              <a:t> type.</a:t>
            </a:r>
          </a:p>
          <a:p>
            <a:pPr marL="342900" indent="-342900">
              <a:buFont typeface="+mj-lt"/>
              <a:buAutoNum type="arabicPeriod"/>
            </a:pPr>
            <a:r>
              <a:rPr lang="id-ID" sz="2200" dirty="0"/>
              <a:t>Keep the promotion focused on </a:t>
            </a:r>
            <a:r>
              <a:rPr lang="id-ID" sz="2200" b="1" dirty="0"/>
              <a:t>classic bike</a:t>
            </a:r>
            <a:r>
              <a:rPr lang="id-ID" sz="2200" dirty="0"/>
              <a:t> and </a:t>
            </a:r>
            <a:r>
              <a:rPr lang="id-ID" sz="2200" b="1" dirty="0"/>
              <a:t>electric bike</a:t>
            </a:r>
            <a:r>
              <a:rPr lang="id-ID" sz="2200" dirty="0"/>
              <a:t> type.</a:t>
            </a:r>
          </a:p>
        </p:txBody>
      </p:sp>
      <p:sp>
        <p:nvSpPr>
          <p:cNvPr id="9" name="TextBox 8">
            <a:extLst>
              <a:ext uri="{FF2B5EF4-FFF2-40B4-BE49-F238E27FC236}">
                <a16:creationId xmlns:a16="http://schemas.microsoft.com/office/drawing/2014/main" id="{6926CBCD-EACE-4015-A9B8-334D460F8A38}"/>
              </a:ext>
            </a:extLst>
          </p:cNvPr>
          <p:cNvSpPr txBox="1"/>
          <p:nvPr/>
        </p:nvSpPr>
        <p:spPr>
          <a:xfrm>
            <a:off x="582304" y="4392600"/>
            <a:ext cx="11027392" cy="861774"/>
          </a:xfrm>
          <a:prstGeom prst="rect">
            <a:avLst/>
          </a:prstGeom>
          <a:noFill/>
        </p:spPr>
        <p:txBody>
          <a:bodyPr wrap="square" rtlCol="0">
            <a:spAutoFit/>
          </a:bodyPr>
          <a:lstStyle/>
          <a:p>
            <a:r>
              <a:rPr lang="id-ID" sz="2800" b="1" dirty="0">
                <a:solidFill>
                  <a:schemeClr val="accent6"/>
                </a:solidFill>
              </a:rPr>
              <a:t>Place Aspect</a:t>
            </a:r>
            <a:endParaRPr lang="id-ID" b="1" dirty="0">
              <a:solidFill>
                <a:schemeClr val="accent6"/>
              </a:solidFill>
            </a:endParaRPr>
          </a:p>
          <a:p>
            <a:r>
              <a:rPr lang="id-ID" sz="2200" dirty="0"/>
              <a:t>Do the campaign at </a:t>
            </a:r>
            <a:r>
              <a:rPr lang="id-ID" sz="2200" b="1" dirty="0"/>
              <a:t>Streeter Dr &amp; Grand Ave</a:t>
            </a:r>
            <a:r>
              <a:rPr lang="id-ID" sz="2200" dirty="0"/>
              <a:t> station.</a:t>
            </a:r>
          </a:p>
        </p:txBody>
      </p:sp>
      <p:sp>
        <p:nvSpPr>
          <p:cNvPr id="10" name="TextBox 9">
            <a:extLst>
              <a:ext uri="{FF2B5EF4-FFF2-40B4-BE49-F238E27FC236}">
                <a16:creationId xmlns:a16="http://schemas.microsoft.com/office/drawing/2014/main" id="{6C0AEAC4-7A24-497A-BD55-31A39EB4BDB8}"/>
              </a:ext>
            </a:extLst>
          </p:cNvPr>
          <p:cNvSpPr txBox="1"/>
          <p:nvPr/>
        </p:nvSpPr>
        <p:spPr>
          <a:xfrm>
            <a:off x="582304" y="5356905"/>
            <a:ext cx="11027392" cy="861774"/>
          </a:xfrm>
          <a:prstGeom prst="rect">
            <a:avLst/>
          </a:prstGeom>
          <a:noFill/>
        </p:spPr>
        <p:txBody>
          <a:bodyPr wrap="square" rtlCol="0">
            <a:spAutoFit/>
          </a:bodyPr>
          <a:lstStyle/>
          <a:p>
            <a:r>
              <a:rPr lang="id-ID" sz="2800" b="1" dirty="0">
                <a:solidFill>
                  <a:schemeClr val="accent6"/>
                </a:solidFill>
              </a:rPr>
              <a:t>Duration Aspect</a:t>
            </a:r>
            <a:endParaRPr lang="id-ID" b="1" dirty="0">
              <a:solidFill>
                <a:schemeClr val="accent6"/>
              </a:solidFill>
            </a:endParaRPr>
          </a:p>
          <a:p>
            <a:r>
              <a:rPr lang="id-ID" sz="2200" dirty="0"/>
              <a:t>Do campaigns for casual members who have </a:t>
            </a:r>
            <a:r>
              <a:rPr lang="id-ID" sz="2200" b="1" dirty="0"/>
              <a:t>short trips duration</a:t>
            </a:r>
            <a:r>
              <a:rPr lang="id-ID" sz="2200" dirty="0"/>
              <a:t>.</a:t>
            </a:r>
          </a:p>
        </p:txBody>
      </p:sp>
    </p:spTree>
    <p:extLst>
      <p:ext uri="{BB962C8B-B14F-4D97-AF65-F5344CB8AC3E}">
        <p14:creationId xmlns:p14="http://schemas.microsoft.com/office/powerpoint/2010/main" val="1882903504"/>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DA5C8B-EA2C-4FE9-B0F0-589B69D7A00E}"/>
              </a:ext>
            </a:extLst>
          </p:cNvPr>
          <p:cNvSpPr txBox="1"/>
          <p:nvPr/>
        </p:nvSpPr>
        <p:spPr>
          <a:xfrm>
            <a:off x="526888" y="1759569"/>
            <a:ext cx="11027392" cy="2554545"/>
          </a:xfrm>
          <a:prstGeom prst="rect">
            <a:avLst/>
          </a:prstGeom>
          <a:noFill/>
        </p:spPr>
        <p:txBody>
          <a:bodyPr wrap="square" rtlCol="0">
            <a:spAutoFit/>
          </a:bodyPr>
          <a:lstStyle/>
          <a:p>
            <a:pPr algn="just"/>
            <a:r>
              <a:rPr lang="id-ID" sz="2800" b="1" dirty="0">
                <a:solidFill>
                  <a:schemeClr val="accent6"/>
                </a:solidFill>
              </a:rPr>
              <a:t>Another Aspect</a:t>
            </a:r>
            <a:endParaRPr lang="id-ID" b="1" dirty="0">
              <a:solidFill>
                <a:schemeClr val="accent6"/>
              </a:solidFill>
            </a:endParaRPr>
          </a:p>
          <a:p>
            <a:pPr algn="just"/>
            <a:r>
              <a:rPr lang="en-US" sz="2200" dirty="0"/>
              <a:t>Providing discounts and incentives may also have the opportunity to increase revenue. For example, by providing discounts for annual membership users, providing incentives for new annual membership users who have just joined. This will make it more attractive for casual membership users to join the annual membership. Then adding membership types such as weekly or monthly membership can also target customers who are constrained by economic problems to subscribe to annual membership.</a:t>
            </a:r>
            <a:endParaRPr lang="id-ID" sz="2200" dirty="0"/>
          </a:p>
        </p:txBody>
      </p:sp>
      <p:sp>
        <p:nvSpPr>
          <p:cNvPr id="5" name="Rectangle 4">
            <a:extLst>
              <a:ext uri="{FF2B5EF4-FFF2-40B4-BE49-F238E27FC236}">
                <a16:creationId xmlns:a16="http://schemas.microsoft.com/office/drawing/2014/main" id="{ABF48AC5-211D-4604-9082-7A2951C02695}"/>
              </a:ext>
            </a:extLst>
          </p:cNvPr>
          <p:cNvSpPr/>
          <p:nvPr/>
        </p:nvSpPr>
        <p:spPr>
          <a:xfrm>
            <a:off x="0" y="0"/>
            <a:ext cx="12192000" cy="149749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6" name="Title 1">
            <a:extLst>
              <a:ext uri="{FF2B5EF4-FFF2-40B4-BE49-F238E27FC236}">
                <a16:creationId xmlns:a16="http://schemas.microsoft.com/office/drawing/2014/main" id="{C77009B7-707B-418D-A2CD-639DA84C94A3}"/>
              </a:ext>
            </a:extLst>
          </p:cNvPr>
          <p:cNvSpPr>
            <a:spLocks noGrp="1"/>
          </p:cNvSpPr>
          <p:nvPr>
            <p:ph type="title"/>
          </p:nvPr>
        </p:nvSpPr>
        <p:spPr>
          <a:xfrm>
            <a:off x="526888" y="262074"/>
            <a:ext cx="5920409" cy="973345"/>
          </a:xfrm>
        </p:spPr>
        <p:txBody>
          <a:bodyPr/>
          <a:lstStyle/>
          <a:p>
            <a:r>
              <a:rPr lang="id-ID" dirty="0">
                <a:latin typeface="Sequel Sans Heavy Disp" panose="020B0703050000020004" pitchFamily="34" charset="0"/>
                <a:cs typeface="Plus Jakarta Sans" pitchFamily="2" charset="0"/>
              </a:rPr>
              <a:t>Recommendations</a:t>
            </a:r>
          </a:p>
        </p:txBody>
      </p:sp>
    </p:spTree>
    <p:extLst>
      <p:ext uri="{BB962C8B-B14F-4D97-AF65-F5344CB8AC3E}">
        <p14:creationId xmlns:p14="http://schemas.microsoft.com/office/powerpoint/2010/main" val="248746152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F40A94-FAF5-4B24-886A-CFE13FF2768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pattFill prst="pct5">
            <a:fgClr>
              <a:schemeClr val="accent1"/>
            </a:fgClr>
            <a:bgClr>
              <a:schemeClr val="bg1"/>
            </a:bgClr>
          </a:pattFill>
        </p:spPr>
      </p:pic>
      <p:sp>
        <p:nvSpPr>
          <p:cNvPr id="4" name="TextBox 3">
            <a:extLst>
              <a:ext uri="{FF2B5EF4-FFF2-40B4-BE49-F238E27FC236}">
                <a16:creationId xmlns:a16="http://schemas.microsoft.com/office/drawing/2014/main" id="{B8C53BF0-4CF0-4C43-8D8A-5F5BDD4889D0}"/>
              </a:ext>
            </a:extLst>
          </p:cNvPr>
          <p:cNvSpPr txBox="1"/>
          <p:nvPr/>
        </p:nvSpPr>
        <p:spPr>
          <a:xfrm>
            <a:off x="1358034" y="2875002"/>
            <a:ext cx="5684413" cy="1107996"/>
          </a:xfrm>
          <a:prstGeom prst="rect">
            <a:avLst/>
          </a:prstGeom>
          <a:noFill/>
        </p:spPr>
        <p:txBody>
          <a:bodyPr wrap="square" rtlCol="0">
            <a:spAutoFit/>
          </a:bodyPr>
          <a:lstStyle/>
          <a:p>
            <a:r>
              <a:rPr lang="id-ID" sz="6600" dirty="0">
                <a:solidFill>
                  <a:schemeClr val="bg1"/>
                </a:solidFill>
                <a:latin typeface="Sequel Sans Heavy Disp" panose="020B0703050000020004" pitchFamily="34" charset="0"/>
              </a:rPr>
              <a:t>Thank You</a:t>
            </a:r>
            <a:endParaRPr lang="id-ID" sz="4400" dirty="0">
              <a:solidFill>
                <a:schemeClr val="bg1"/>
              </a:solidFill>
              <a:latin typeface="Sequel Sans Heavy Disp" panose="020B0703050000020004" pitchFamily="34" charset="0"/>
            </a:endParaRPr>
          </a:p>
        </p:txBody>
      </p:sp>
    </p:spTree>
    <p:extLst>
      <p:ext uri="{BB962C8B-B14F-4D97-AF65-F5344CB8AC3E}">
        <p14:creationId xmlns:p14="http://schemas.microsoft.com/office/powerpoint/2010/main" val="2638071553"/>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0B6069-07A9-4559-8868-B34F558AE275}"/>
              </a:ext>
            </a:extLst>
          </p:cNvPr>
          <p:cNvSpPr/>
          <p:nvPr/>
        </p:nvSpPr>
        <p:spPr>
          <a:xfrm>
            <a:off x="0" y="0"/>
            <a:ext cx="12192000" cy="149749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2" name="Title 1"/>
          <p:cNvSpPr>
            <a:spLocks noGrp="1"/>
          </p:cNvSpPr>
          <p:nvPr>
            <p:ph type="title"/>
          </p:nvPr>
        </p:nvSpPr>
        <p:spPr>
          <a:xfrm>
            <a:off x="175591" y="262074"/>
            <a:ext cx="5920409" cy="973345"/>
          </a:xfrm>
        </p:spPr>
        <p:txBody>
          <a:bodyPr/>
          <a:lstStyle/>
          <a:p>
            <a:r>
              <a:rPr lang="id-ID" dirty="0">
                <a:latin typeface="Sequel Sans Heavy Disp" panose="020B0703050000020004" pitchFamily="34" charset="0"/>
                <a:cs typeface="Plus Jakarta Sans" pitchFamily="2" charset="0"/>
              </a:rPr>
              <a:t>Background</a:t>
            </a:r>
          </a:p>
        </p:txBody>
      </p:sp>
      <p:sp>
        <p:nvSpPr>
          <p:cNvPr id="4" name="TextBox 3">
            <a:extLst>
              <a:ext uri="{FF2B5EF4-FFF2-40B4-BE49-F238E27FC236}">
                <a16:creationId xmlns:a16="http://schemas.microsoft.com/office/drawing/2014/main" id="{F819BAC5-7A4D-4C5F-B55D-6A27193953D5}"/>
              </a:ext>
            </a:extLst>
          </p:cNvPr>
          <p:cNvSpPr txBox="1"/>
          <p:nvPr/>
        </p:nvSpPr>
        <p:spPr>
          <a:xfrm>
            <a:off x="6529137" y="1741167"/>
            <a:ext cx="5575853" cy="2345579"/>
          </a:xfrm>
          <a:prstGeom prst="rect">
            <a:avLst/>
          </a:prstGeom>
          <a:noFill/>
        </p:spPr>
        <p:txBody>
          <a:bodyPr wrap="square" rtlCol="0">
            <a:spAutoFit/>
          </a:bodyPr>
          <a:lstStyle/>
          <a:p>
            <a:r>
              <a:rPr lang="id-ID" sz="2800" b="1" dirty="0">
                <a:latin typeface="Plus Jakarta Sans" pitchFamily="2" charset="0"/>
                <a:cs typeface="Plus Jakarta Sans" pitchFamily="2" charset="0"/>
              </a:rPr>
              <a:t>Product Background:</a:t>
            </a:r>
          </a:p>
          <a:p>
            <a:endParaRPr lang="id-ID" sz="1400" b="1" dirty="0">
              <a:latin typeface="Plus Jakarta Sans" pitchFamily="2" charset="0"/>
              <a:cs typeface="Plus Jakarta Sans" pitchFamily="2" charset="0"/>
            </a:endParaRPr>
          </a:p>
          <a:p>
            <a:pPr marL="285750" indent="-285750">
              <a:lnSpc>
                <a:spcPct val="150000"/>
              </a:lnSpc>
              <a:buFont typeface="Arial" panose="020B0604020202020204" pitchFamily="34" charset="0"/>
              <a:buChar char="•"/>
            </a:pPr>
            <a:r>
              <a:rPr lang="id-ID" dirty="0">
                <a:latin typeface="Plus Jakarta Sans" pitchFamily="2" charset="0"/>
                <a:cs typeface="Plus Jakarta Sans" pitchFamily="2" charset="0"/>
              </a:rPr>
              <a:t>H</a:t>
            </a:r>
            <a:r>
              <a:rPr lang="en-US" dirty="0">
                <a:latin typeface="Plus Jakarta Sans" pitchFamily="2" charset="0"/>
                <a:cs typeface="Plus Jakarta Sans" pitchFamily="2" charset="0"/>
              </a:rPr>
              <a:t>as a fleet of 5824 bicycles and 692 stations</a:t>
            </a:r>
            <a:r>
              <a:rPr lang="id-ID" dirty="0">
                <a:latin typeface="Plus Jakarta Sans" pitchFamily="2" charset="0"/>
                <a:cs typeface="Plus Jakarta Sans" pitchFamily="2" charset="0"/>
              </a:rPr>
              <a:t>.</a:t>
            </a:r>
            <a:r>
              <a:rPr lang="en-US" dirty="0">
                <a:latin typeface="Plus Jakarta Sans" pitchFamily="2" charset="0"/>
                <a:cs typeface="Plus Jakarta Sans" pitchFamily="2" charset="0"/>
              </a:rPr>
              <a:t> </a:t>
            </a:r>
            <a:endParaRPr lang="id-ID" dirty="0">
              <a:latin typeface="Plus Jakarta Sans" pitchFamily="2" charset="0"/>
              <a:cs typeface="Plus Jakarta Sans" pitchFamily="2" charset="0"/>
            </a:endParaRPr>
          </a:p>
          <a:p>
            <a:pPr marL="285750" indent="-285750">
              <a:lnSpc>
                <a:spcPct val="150000"/>
              </a:lnSpc>
              <a:buFont typeface="Arial" panose="020B0604020202020204" pitchFamily="34" charset="0"/>
              <a:buChar char="•"/>
            </a:pPr>
            <a:r>
              <a:rPr lang="en-US" dirty="0">
                <a:latin typeface="Plus Jakarta Sans" pitchFamily="2" charset="0"/>
                <a:cs typeface="Plus Jakarta Sans" pitchFamily="2" charset="0"/>
              </a:rPr>
              <a:t>30% of users use bicycles to commute to work every day, the rest use bicycles for leisure purpose.</a:t>
            </a:r>
            <a:endParaRPr lang="id-ID" dirty="0">
              <a:latin typeface="Plus Jakarta Sans" pitchFamily="2" charset="0"/>
              <a:cs typeface="Plus Jakarta Sans" pitchFamily="2" charset="0"/>
            </a:endParaRPr>
          </a:p>
        </p:txBody>
      </p:sp>
      <p:sp>
        <p:nvSpPr>
          <p:cNvPr id="6" name="TextBox 5">
            <a:extLst>
              <a:ext uri="{FF2B5EF4-FFF2-40B4-BE49-F238E27FC236}">
                <a16:creationId xmlns:a16="http://schemas.microsoft.com/office/drawing/2014/main" id="{721CC300-D80C-4C59-BF33-65574F16E12F}"/>
              </a:ext>
            </a:extLst>
          </p:cNvPr>
          <p:cNvSpPr txBox="1"/>
          <p:nvPr/>
        </p:nvSpPr>
        <p:spPr>
          <a:xfrm>
            <a:off x="359727" y="1725125"/>
            <a:ext cx="5575853" cy="4423070"/>
          </a:xfrm>
          <a:prstGeom prst="rect">
            <a:avLst/>
          </a:prstGeom>
          <a:noFill/>
        </p:spPr>
        <p:txBody>
          <a:bodyPr wrap="square" rtlCol="0">
            <a:spAutoFit/>
          </a:bodyPr>
          <a:lstStyle/>
          <a:p>
            <a:r>
              <a:rPr lang="id-ID" sz="2800" b="1" dirty="0">
                <a:latin typeface="Plus Jakarta Sans" pitchFamily="2" charset="0"/>
                <a:cs typeface="Plus Jakarta Sans" pitchFamily="2" charset="0"/>
              </a:rPr>
              <a:t>Business Model:</a:t>
            </a:r>
          </a:p>
          <a:p>
            <a:endParaRPr lang="id-ID" sz="1400" b="1" dirty="0">
              <a:latin typeface="Plus Jakarta Sans" pitchFamily="2" charset="0"/>
              <a:cs typeface="Plus Jakarta Sans" pitchFamily="2" charset="0"/>
            </a:endParaRPr>
          </a:p>
          <a:p>
            <a:pPr marL="179388" indent="-179388">
              <a:lnSpc>
                <a:spcPct val="150000"/>
              </a:lnSpc>
              <a:buFont typeface="Arial" panose="020B0604020202020204" pitchFamily="34" charset="0"/>
              <a:buChar char="•"/>
            </a:pPr>
            <a:r>
              <a:rPr lang="id-ID" dirty="0">
                <a:latin typeface="Plus Jakarta Sans" pitchFamily="2" charset="0"/>
                <a:cs typeface="Plus Jakarta Sans" pitchFamily="2" charset="0"/>
              </a:rPr>
              <a:t>A bike-sharing business located in Chicago</a:t>
            </a:r>
          </a:p>
          <a:p>
            <a:pPr marL="179388" indent="-179388">
              <a:lnSpc>
                <a:spcPct val="150000"/>
              </a:lnSpc>
              <a:buFont typeface="Arial" panose="020B0604020202020204" pitchFamily="34" charset="0"/>
              <a:buChar char="•"/>
            </a:pPr>
            <a:r>
              <a:rPr lang="id-ID" dirty="0">
                <a:latin typeface="Plus Jakarta Sans" pitchFamily="2" charset="0"/>
                <a:cs typeface="Plus Jakarta Sans" pitchFamily="2" charset="0"/>
              </a:rPr>
              <a:t>2 types of customers based on ticket purchases:</a:t>
            </a:r>
          </a:p>
          <a:p>
            <a:pPr marL="442913" lvl="1" indent="-179388">
              <a:lnSpc>
                <a:spcPct val="150000"/>
              </a:lnSpc>
              <a:buFont typeface="Courier New" panose="02070309020205020404" pitchFamily="49" charset="0"/>
              <a:buChar char="o"/>
            </a:pPr>
            <a:r>
              <a:rPr lang="id-ID" b="1" dirty="0">
                <a:latin typeface="Plus Jakarta Sans" pitchFamily="2" charset="0"/>
                <a:cs typeface="Plus Jakarta Sans" pitchFamily="2" charset="0"/>
              </a:rPr>
              <a:t>Casual Members</a:t>
            </a:r>
            <a:r>
              <a:rPr lang="id-ID" dirty="0">
                <a:latin typeface="Plus Jakarta Sans" pitchFamily="2" charset="0"/>
                <a:cs typeface="Plus Jakarta Sans" pitchFamily="2" charset="0"/>
              </a:rPr>
              <a:t> (One-way or full-day rental)</a:t>
            </a:r>
          </a:p>
          <a:p>
            <a:pPr marL="442913" lvl="1" indent="-179388">
              <a:lnSpc>
                <a:spcPct val="150000"/>
              </a:lnSpc>
              <a:buFont typeface="Courier New" panose="02070309020205020404" pitchFamily="49" charset="0"/>
              <a:buChar char="o"/>
            </a:pPr>
            <a:r>
              <a:rPr lang="id-ID" b="1" dirty="0">
                <a:latin typeface="Plus Jakarta Sans" pitchFamily="2" charset="0"/>
                <a:cs typeface="Plus Jakarta Sans" pitchFamily="2" charset="0"/>
              </a:rPr>
              <a:t>Annual Members</a:t>
            </a:r>
            <a:r>
              <a:rPr lang="id-ID" dirty="0">
                <a:latin typeface="Plus Jakarta Sans" pitchFamily="2" charset="0"/>
                <a:cs typeface="Plus Jakarta Sans" pitchFamily="2" charset="0"/>
              </a:rPr>
              <a:t> (Annual rental)</a:t>
            </a:r>
          </a:p>
          <a:p>
            <a:pPr marL="179388" lvl="1" indent="-179388">
              <a:lnSpc>
                <a:spcPct val="150000"/>
              </a:lnSpc>
              <a:buFont typeface="Arial" panose="020B0604020202020204" pitchFamily="34" charset="0"/>
              <a:buChar char="•"/>
            </a:pPr>
            <a:r>
              <a:rPr lang="id-ID" dirty="0">
                <a:latin typeface="Plus Jakarta Sans" pitchFamily="2" charset="0"/>
                <a:cs typeface="Plus Jakarta Sans" pitchFamily="2" charset="0"/>
              </a:rPr>
              <a:t>Competitive Advantages:</a:t>
            </a:r>
          </a:p>
          <a:p>
            <a:pPr marL="442913" lvl="1" indent="-179388">
              <a:lnSpc>
                <a:spcPct val="150000"/>
              </a:lnSpc>
              <a:buFont typeface="Courier New" panose="02070309020205020404" pitchFamily="49" charset="0"/>
              <a:buChar char="o"/>
            </a:pPr>
            <a:r>
              <a:rPr lang="id-ID" dirty="0">
                <a:latin typeface="Plus Jakarta Sans" pitchFamily="2" charset="0"/>
                <a:cs typeface="Plus Jakarta Sans" pitchFamily="2" charset="0"/>
              </a:rPr>
              <a:t>Pricing flexibility</a:t>
            </a:r>
          </a:p>
          <a:p>
            <a:pPr marL="442913" lvl="1" indent="-179388">
              <a:lnSpc>
                <a:spcPct val="150000"/>
              </a:lnSpc>
              <a:buFont typeface="Courier New" panose="02070309020205020404" pitchFamily="49" charset="0"/>
              <a:buChar char="o"/>
            </a:pPr>
            <a:r>
              <a:rPr lang="en-US" dirty="0">
                <a:latin typeface="Plus Jakarta Sans" pitchFamily="2" charset="0"/>
                <a:cs typeface="Plus Jakarta Sans" pitchFamily="2" charset="0"/>
              </a:rPr>
              <a:t>Variety of bicycle types to cover a wide customer segmentation</a:t>
            </a:r>
            <a:endParaRPr lang="id-ID" dirty="0">
              <a:latin typeface="Plus Jakarta Sans" pitchFamily="2" charset="0"/>
              <a:cs typeface="Plus Jakarta Sans" pitchFamily="2" charset="0"/>
            </a:endParaRPr>
          </a:p>
        </p:txBody>
      </p:sp>
    </p:spTree>
    <p:extLst>
      <p:ext uri="{BB962C8B-B14F-4D97-AF65-F5344CB8AC3E}">
        <p14:creationId xmlns:p14="http://schemas.microsoft.com/office/powerpoint/2010/main" val="41126751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1D7EF5-9BCE-4D8F-B9A1-272602290D6C}"/>
              </a:ext>
            </a:extLst>
          </p:cNvPr>
          <p:cNvSpPr/>
          <p:nvPr/>
        </p:nvSpPr>
        <p:spPr>
          <a:xfrm>
            <a:off x="0" y="0"/>
            <a:ext cx="12192000" cy="149749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6" name="Title 1">
            <a:extLst>
              <a:ext uri="{FF2B5EF4-FFF2-40B4-BE49-F238E27FC236}">
                <a16:creationId xmlns:a16="http://schemas.microsoft.com/office/drawing/2014/main" id="{C507B776-D000-4DFA-82F1-EA5111478428}"/>
              </a:ext>
            </a:extLst>
          </p:cNvPr>
          <p:cNvSpPr>
            <a:spLocks noGrp="1"/>
          </p:cNvSpPr>
          <p:nvPr>
            <p:ph type="title"/>
          </p:nvPr>
        </p:nvSpPr>
        <p:spPr>
          <a:xfrm>
            <a:off x="175591" y="262074"/>
            <a:ext cx="5920409" cy="973345"/>
          </a:xfrm>
        </p:spPr>
        <p:txBody>
          <a:bodyPr/>
          <a:lstStyle/>
          <a:p>
            <a:r>
              <a:rPr lang="id-ID" dirty="0">
                <a:latin typeface="Sequel Sans Heavy Disp" panose="020B0703050000020004" pitchFamily="34" charset="0"/>
                <a:cs typeface="Plus Jakarta Sans" pitchFamily="2" charset="0"/>
              </a:rPr>
              <a:t>Stakeholders</a:t>
            </a:r>
          </a:p>
        </p:txBody>
      </p:sp>
      <p:graphicFrame>
        <p:nvGraphicFramePr>
          <p:cNvPr id="7" name="Table 7">
            <a:extLst>
              <a:ext uri="{FF2B5EF4-FFF2-40B4-BE49-F238E27FC236}">
                <a16:creationId xmlns:a16="http://schemas.microsoft.com/office/drawing/2014/main" id="{EBFD19B5-C636-4F8E-B340-AE290B5E152C}"/>
              </a:ext>
            </a:extLst>
          </p:cNvPr>
          <p:cNvGraphicFramePr>
            <a:graphicFrameLocks noGrp="1"/>
          </p:cNvGraphicFramePr>
          <p:nvPr>
            <p:extLst>
              <p:ext uri="{D42A27DB-BD31-4B8C-83A1-F6EECF244321}">
                <p14:modId xmlns:p14="http://schemas.microsoft.com/office/powerpoint/2010/main" val="3051206194"/>
              </p:ext>
            </p:extLst>
          </p:nvPr>
        </p:nvGraphicFramePr>
        <p:xfrm>
          <a:off x="1411706" y="1759568"/>
          <a:ext cx="8903368" cy="4314315"/>
        </p:xfrm>
        <a:graphic>
          <a:graphicData uri="http://schemas.openxmlformats.org/drawingml/2006/table">
            <a:tbl>
              <a:tblPr firstRow="1" bandRow="1">
                <a:tableStyleId>{5940675A-B579-460E-94D1-54222C63F5DA}</a:tableStyleId>
              </a:tblPr>
              <a:tblGrid>
                <a:gridCol w="2904102">
                  <a:extLst>
                    <a:ext uri="{9D8B030D-6E8A-4147-A177-3AD203B41FA5}">
                      <a16:colId xmlns:a16="http://schemas.microsoft.com/office/drawing/2014/main" val="3662282048"/>
                    </a:ext>
                  </a:extLst>
                </a:gridCol>
                <a:gridCol w="5999266">
                  <a:extLst>
                    <a:ext uri="{9D8B030D-6E8A-4147-A177-3AD203B41FA5}">
                      <a16:colId xmlns:a16="http://schemas.microsoft.com/office/drawing/2014/main" val="1134259979"/>
                    </a:ext>
                  </a:extLst>
                </a:gridCol>
              </a:tblGrid>
              <a:tr h="781093">
                <a:tc>
                  <a:txBody>
                    <a:bodyPr/>
                    <a:lstStyle/>
                    <a:p>
                      <a:pPr algn="ctr"/>
                      <a:r>
                        <a:rPr lang="id-ID" sz="2400" b="1" dirty="0">
                          <a:latin typeface="Plus Jakarta Sans" pitchFamily="2" charset="0"/>
                          <a:cs typeface="Plus Jakarta Sans" pitchFamily="2" charset="0"/>
                        </a:rPr>
                        <a:t>Stakeholders</a:t>
                      </a:r>
                    </a:p>
                  </a:txBody>
                  <a:tcPr anchor="ctr"/>
                </a:tc>
                <a:tc>
                  <a:txBody>
                    <a:bodyPr/>
                    <a:lstStyle/>
                    <a:p>
                      <a:pPr algn="ctr"/>
                      <a:r>
                        <a:rPr lang="id-ID" sz="2400" b="1" dirty="0">
                          <a:latin typeface="Plus Jakarta Sans" pitchFamily="2" charset="0"/>
                          <a:cs typeface="Plus Jakarta Sans" pitchFamily="2" charset="0"/>
                        </a:rPr>
                        <a:t>Responsibilities</a:t>
                      </a:r>
                    </a:p>
                  </a:txBody>
                  <a:tcPr anchor="ctr"/>
                </a:tc>
                <a:extLst>
                  <a:ext uri="{0D108BD9-81ED-4DB2-BD59-A6C34878D82A}">
                    <a16:rowId xmlns:a16="http://schemas.microsoft.com/office/drawing/2014/main" val="2723235586"/>
                  </a:ext>
                </a:extLst>
              </a:tr>
              <a:tr h="1587994">
                <a:tc>
                  <a:txBody>
                    <a:bodyPr/>
                    <a:lstStyle/>
                    <a:p>
                      <a:pPr algn="ctr"/>
                      <a:r>
                        <a:rPr lang="id-ID" sz="2000" dirty="0">
                          <a:latin typeface="Plus Jakarta Sans" pitchFamily="2" charset="0"/>
                          <a:cs typeface="Plus Jakarta Sans" pitchFamily="2" charset="0"/>
                        </a:rPr>
                        <a:t>Lily Moreno (</a:t>
                      </a:r>
                      <a:r>
                        <a:rPr lang="id-ID" sz="2000" b="1" dirty="0">
                          <a:latin typeface="Plus Jakarta Sans" pitchFamily="2" charset="0"/>
                          <a:cs typeface="Plus Jakarta Sans" pitchFamily="2" charset="0"/>
                        </a:rPr>
                        <a:t>Marketing Director</a:t>
                      </a:r>
                      <a:r>
                        <a:rPr lang="id-ID" sz="2000" dirty="0">
                          <a:latin typeface="Plus Jakarta Sans" pitchFamily="2" charset="0"/>
                          <a:cs typeface="Plus Jakarta Sans" pitchFamily="2" charset="0"/>
                        </a:rPr>
                        <a:t>)</a:t>
                      </a:r>
                    </a:p>
                  </a:txBody>
                  <a:tcPr anchor="ctr"/>
                </a:tc>
                <a:tc>
                  <a:txBody>
                    <a:bodyPr/>
                    <a:lstStyle/>
                    <a:p>
                      <a:pPr algn="ctr"/>
                      <a:r>
                        <a:rPr lang="id-ID" sz="2000" dirty="0">
                          <a:latin typeface="Plus Jakarta Sans" pitchFamily="2" charset="0"/>
                          <a:cs typeface="Plus Jakarta Sans" pitchFamily="2" charset="0"/>
                        </a:rPr>
                        <a:t>Development of campaigns and initiatives to promote bike-sharing programs</a:t>
                      </a:r>
                    </a:p>
                  </a:txBody>
                  <a:tcPr anchor="ctr"/>
                </a:tc>
                <a:extLst>
                  <a:ext uri="{0D108BD9-81ED-4DB2-BD59-A6C34878D82A}">
                    <a16:rowId xmlns:a16="http://schemas.microsoft.com/office/drawing/2014/main" val="3409464866"/>
                  </a:ext>
                </a:extLst>
              </a:tr>
              <a:tr h="1164135">
                <a:tc>
                  <a:txBody>
                    <a:bodyPr/>
                    <a:lstStyle/>
                    <a:p>
                      <a:pPr algn="ctr"/>
                      <a:r>
                        <a:rPr lang="id-ID" sz="2000" b="1" dirty="0">
                          <a:latin typeface="Plus Jakarta Sans" pitchFamily="2" charset="0"/>
                          <a:cs typeface="Plus Jakarta Sans" pitchFamily="2" charset="0"/>
                        </a:rPr>
                        <a:t>Marketing Analytics Team</a:t>
                      </a:r>
                    </a:p>
                  </a:txBody>
                  <a:tcPr anchor="ctr"/>
                </a:tc>
                <a:tc>
                  <a:txBody>
                    <a:bodyPr/>
                    <a:lstStyle/>
                    <a:p>
                      <a:pPr algn="ctr"/>
                      <a:r>
                        <a:rPr lang="id-ID" sz="2000" dirty="0">
                          <a:latin typeface="Plus Jakarta Sans" pitchFamily="2" charset="0"/>
                          <a:cs typeface="Plus Jakarta Sans" pitchFamily="2" charset="0"/>
                        </a:rPr>
                        <a:t>C</a:t>
                      </a:r>
                      <a:r>
                        <a:rPr lang="en-US" sz="2000" dirty="0" err="1">
                          <a:latin typeface="Plus Jakarta Sans" pitchFamily="2" charset="0"/>
                          <a:cs typeface="Plus Jakarta Sans" pitchFamily="2" charset="0"/>
                        </a:rPr>
                        <a:t>ollect</a:t>
                      </a:r>
                      <a:r>
                        <a:rPr lang="en-US" sz="2000" dirty="0">
                          <a:latin typeface="Plus Jakarta Sans" pitchFamily="2" charset="0"/>
                          <a:cs typeface="Plus Jakarta Sans" pitchFamily="2" charset="0"/>
                        </a:rPr>
                        <a:t>, analyze, and report information that guides marketing strategy</a:t>
                      </a:r>
                      <a:endParaRPr lang="id-ID" sz="2000" dirty="0">
                        <a:latin typeface="Plus Jakarta Sans" pitchFamily="2" charset="0"/>
                        <a:cs typeface="Plus Jakarta Sans" pitchFamily="2" charset="0"/>
                      </a:endParaRPr>
                    </a:p>
                  </a:txBody>
                  <a:tcPr anchor="ctr"/>
                </a:tc>
                <a:extLst>
                  <a:ext uri="{0D108BD9-81ED-4DB2-BD59-A6C34878D82A}">
                    <a16:rowId xmlns:a16="http://schemas.microsoft.com/office/drawing/2014/main" val="3492370613"/>
                  </a:ext>
                </a:extLst>
              </a:tr>
              <a:tr h="781093">
                <a:tc>
                  <a:txBody>
                    <a:bodyPr/>
                    <a:lstStyle/>
                    <a:p>
                      <a:pPr algn="ctr"/>
                      <a:r>
                        <a:rPr lang="id-ID" sz="2000" b="1" dirty="0">
                          <a:latin typeface="Plus Jakarta Sans" pitchFamily="2" charset="0"/>
                          <a:cs typeface="Plus Jakarta Sans" pitchFamily="2" charset="0"/>
                        </a:rPr>
                        <a:t>Executive Team</a:t>
                      </a:r>
                    </a:p>
                  </a:txBody>
                  <a:tcPr anchor="ctr"/>
                </a:tc>
                <a:tc>
                  <a:txBody>
                    <a:bodyPr/>
                    <a:lstStyle/>
                    <a:p>
                      <a:pPr algn="ctr"/>
                      <a:r>
                        <a:rPr lang="en-US" sz="2000" dirty="0">
                          <a:latin typeface="Plus Jakarta Sans" pitchFamily="2" charset="0"/>
                          <a:cs typeface="Plus Jakarta Sans" pitchFamily="2" charset="0"/>
                        </a:rPr>
                        <a:t>Make decisions on recommended marketing </a:t>
                      </a:r>
                      <a:r>
                        <a:rPr lang="en-US" sz="2000" dirty="0" err="1">
                          <a:latin typeface="Plus Jakarta Sans" pitchFamily="2" charset="0"/>
                          <a:cs typeface="Plus Jakarta Sans" pitchFamily="2" charset="0"/>
                        </a:rPr>
                        <a:t>programmes</a:t>
                      </a:r>
                      <a:endParaRPr lang="id-ID" sz="2000" dirty="0">
                        <a:latin typeface="Plus Jakarta Sans" pitchFamily="2" charset="0"/>
                        <a:cs typeface="Plus Jakarta Sans" pitchFamily="2" charset="0"/>
                      </a:endParaRPr>
                    </a:p>
                  </a:txBody>
                  <a:tcPr anchor="ctr"/>
                </a:tc>
                <a:extLst>
                  <a:ext uri="{0D108BD9-81ED-4DB2-BD59-A6C34878D82A}">
                    <a16:rowId xmlns:a16="http://schemas.microsoft.com/office/drawing/2014/main" val="2277150462"/>
                  </a:ext>
                </a:extLst>
              </a:tr>
            </a:tbl>
          </a:graphicData>
        </a:graphic>
      </p:graphicFrame>
    </p:spTree>
    <p:extLst>
      <p:ext uri="{BB962C8B-B14F-4D97-AF65-F5344CB8AC3E}">
        <p14:creationId xmlns:p14="http://schemas.microsoft.com/office/powerpoint/2010/main" val="32250432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1D7EF5-9BCE-4D8F-B9A1-272602290D6C}"/>
              </a:ext>
            </a:extLst>
          </p:cNvPr>
          <p:cNvSpPr/>
          <p:nvPr/>
        </p:nvSpPr>
        <p:spPr>
          <a:xfrm>
            <a:off x="0" y="0"/>
            <a:ext cx="12192000" cy="1497495"/>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d-ID"/>
          </a:p>
        </p:txBody>
      </p:sp>
      <p:sp>
        <p:nvSpPr>
          <p:cNvPr id="6" name="Title 1">
            <a:extLst>
              <a:ext uri="{FF2B5EF4-FFF2-40B4-BE49-F238E27FC236}">
                <a16:creationId xmlns:a16="http://schemas.microsoft.com/office/drawing/2014/main" id="{C507B776-D000-4DFA-82F1-EA5111478428}"/>
              </a:ext>
            </a:extLst>
          </p:cNvPr>
          <p:cNvSpPr>
            <a:spLocks noGrp="1"/>
          </p:cNvSpPr>
          <p:nvPr>
            <p:ph type="title"/>
          </p:nvPr>
        </p:nvSpPr>
        <p:spPr>
          <a:xfrm>
            <a:off x="175591" y="262074"/>
            <a:ext cx="5920409" cy="973345"/>
          </a:xfrm>
        </p:spPr>
        <p:txBody>
          <a:bodyPr/>
          <a:lstStyle/>
          <a:p>
            <a:r>
              <a:rPr lang="id-ID" dirty="0">
                <a:latin typeface="Sequel Sans Heavy Disp" panose="020B0703050000020004" pitchFamily="34" charset="0"/>
                <a:cs typeface="Plus Jakarta Sans" pitchFamily="2" charset="0"/>
              </a:rPr>
              <a:t>Problems</a:t>
            </a:r>
          </a:p>
        </p:txBody>
      </p:sp>
      <p:sp>
        <p:nvSpPr>
          <p:cNvPr id="2" name="TextBox 1">
            <a:extLst>
              <a:ext uri="{FF2B5EF4-FFF2-40B4-BE49-F238E27FC236}">
                <a16:creationId xmlns:a16="http://schemas.microsoft.com/office/drawing/2014/main" id="{F593F3EB-BEB1-4BAD-B05A-5B75E2CF2848}"/>
              </a:ext>
            </a:extLst>
          </p:cNvPr>
          <p:cNvSpPr txBox="1"/>
          <p:nvPr/>
        </p:nvSpPr>
        <p:spPr>
          <a:xfrm>
            <a:off x="593557" y="2117558"/>
            <a:ext cx="11101137" cy="3970318"/>
          </a:xfrm>
          <a:prstGeom prst="rect">
            <a:avLst/>
          </a:prstGeom>
          <a:noFill/>
        </p:spPr>
        <p:txBody>
          <a:bodyPr wrap="square" rtlCol="0">
            <a:spAutoFit/>
          </a:bodyPr>
          <a:lstStyle/>
          <a:p>
            <a:pPr algn="just"/>
            <a:r>
              <a:rPr lang="en-US" sz="2800" dirty="0" err="1">
                <a:latin typeface="Plus Jakarta Sans" pitchFamily="2" charset="0"/>
                <a:cs typeface="Plus Jakarta Sans" pitchFamily="2" charset="0"/>
              </a:rPr>
              <a:t>Cyclistic's</a:t>
            </a:r>
            <a:r>
              <a:rPr lang="en-US" sz="2800" dirty="0">
                <a:latin typeface="Plus Jakarta Sans" pitchFamily="2" charset="0"/>
                <a:cs typeface="Plus Jakarta Sans" pitchFamily="2" charset="0"/>
              </a:rPr>
              <a:t> financial analysts have concluded that annual members are more profitable than regular riders. Although pricing flexibility has helped </a:t>
            </a:r>
            <a:r>
              <a:rPr lang="en-US" sz="2800" dirty="0" err="1">
                <a:latin typeface="Plus Jakarta Sans" pitchFamily="2" charset="0"/>
                <a:cs typeface="Plus Jakarta Sans" pitchFamily="2" charset="0"/>
              </a:rPr>
              <a:t>Cyclistic</a:t>
            </a:r>
            <a:r>
              <a:rPr lang="en-US" sz="2800" dirty="0">
                <a:latin typeface="Plus Jakarta Sans" pitchFamily="2" charset="0"/>
                <a:cs typeface="Plus Jakarta Sans" pitchFamily="2" charset="0"/>
              </a:rPr>
              <a:t> attract more customers. Marketing director, Moreno, considers increasing the number of annual members as the key to future growth. </a:t>
            </a:r>
            <a:r>
              <a:rPr lang="id-ID" sz="2800" dirty="0">
                <a:latin typeface="Plus Jakarta Sans" pitchFamily="2" charset="0"/>
                <a:cs typeface="Plus Jakarta Sans" pitchFamily="2" charset="0"/>
              </a:rPr>
              <a:t>Sh</a:t>
            </a:r>
            <a:r>
              <a:rPr lang="en-US" sz="2800" dirty="0">
                <a:latin typeface="Plus Jakarta Sans" pitchFamily="2" charset="0"/>
                <a:cs typeface="Plus Jakarta Sans" pitchFamily="2" charset="0"/>
              </a:rPr>
              <a:t>e suggests focusing on the strategy of converting </a:t>
            </a:r>
            <a:r>
              <a:rPr lang="id-ID" sz="2800" b="1" dirty="0">
                <a:latin typeface="Plus Jakarta Sans" pitchFamily="2" charset="0"/>
                <a:cs typeface="Plus Jakarta Sans" pitchFamily="2" charset="0"/>
              </a:rPr>
              <a:t>Casual Members</a:t>
            </a:r>
            <a:r>
              <a:rPr lang="en-US" sz="2800" dirty="0">
                <a:latin typeface="Plus Jakarta Sans" pitchFamily="2" charset="0"/>
                <a:cs typeface="Plus Jakarta Sans" pitchFamily="2" charset="0"/>
              </a:rPr>
              <a:t> into </a:t>
            </a:r>
            <a:r>
              <a:rPr lang="id-ID" sz="2800" b="1" dirty="0">
                <a:latin typeface="Plus Jakarta Sans" pitchFamily="2" charset="0"/>
                <a:cs typeface="Plus Jakarta Sans" pitchFamily="2" charset="0"/>
              </a:rPr>
              <a:t>A</a:t>
            </a:r>
            <a:r>
              <a:rPr lang="en-US" sz="2800" b="1" dirty="0" err="1">
                <a:latin typeface="Plus Jakarta Sans" pitchFamily="2" charset="0"/>
                <a:cs typeface="Plus Jakarta Sans" pitchFamily="2" charset="0"/>
              </a:rPr>
              <a:t>nnual</a:t>
            </a:r>
            <a:r>
              <a:rPr lang="en-US" sz="2800" b="1" dirty="0">
                <a:latin typeface="Plus Jakarta Sans" pitchFamily="2" charset="0"/>
                <a:cs typeface="Plus Jakarta Sans" pitchFamily="2" charset="0"/>
              </a:rPr>
              <a:t> </a:t>
            </a:r>
            <a:r>
              <a:rPr lang="id-ID" sz="2800" b="1" dirty="0">
                <a:latin typeface="Plus Jakarta Sans" pitchFamily="2" charset="0"/>
                <a:cs typeface="Plus Jakarta Sans" pitchFamily="2" charset="0"/>
              </a:rPr>
              <a:t>M</a:t>
            </a:r>
            <a:r>
              <a:rPr lang="en-US" sz="2800" b="1" dirty="0">
                <a:latin typeface="Plus Jakarta Sans" pitchFamily="2" charset="0"/>
                <a:cs typeface="Plus Jakarta Sans" pitchFamily="2" charset="0"/>
              </a:rPr>
              <a:t>embers</a:t>
            </a:r>
            <a:r>
              <a:rPr lang="en-US" sz="2800" dirty="0">
                <a:latin typeface="Plus Jakarta Sans" pitchFamily="2" charset="0"/>
                <a:cs typeface="Plus Jakarta Sans" pitchFamily="2" charset="0"/>
              </a:rPr>
              <a:t> rather than targeting new customers, which if successfully implemented will increase the company's revenue sustainably in the future. </a:t>
            </a:r>
            <a:endParaRPr lang="id-ID" sz="2800" dirty="0">
              <a:latin typeface="Plus Jakarta Sans" pitchFamily="2" charset="0"/>
              <a:cs typeface="Plus Jakarta Sans" pitchFamily="2" charset="0"/>
            </a:endParaRPr>
          </a:p>
        </p:txBody>
      </p:sp>
    </p:spTree>
    <p:extLst>
      <p:ext uri="{BB962C8B-B14F-4D97-AF65-F5344CB8AC3E}">
        <p14:creationId xmlns:p14="http://schemas.microsoft.com/office/powerpoint/2010/main" val="24705641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F40A94-FAF5-4B24-886A-CFE13FF2768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pattFill prst="pct5">
            <a:fgClr>
              <a:schemeClr val="accent1"/>
            </a:fgClr>
            <a:bgClr>
              <a:schemeClr val="bg1"/>
            </a:bgClr>
          </a:pattFill>
        </p:spPr>
      </p:pic>
      <p:sp>
        <p:nvSpPr>
          <p:cNvPr id="4" name="TextBox 3">
            <a:extLst>
              <a:ext uri="{FF2B5EF4-FFF2-40B4-BE49-F238E27FC236}">
                <a16:creationId xmlns:a16="http://schemas.microsoft.com/office/drawing/2014/main" id="{B8C53BF0-4CF0-4C43-8D8A-5F5BDD4889D0}"/>
              </a:ext>
            </a:extLst>
          </p:cNvPr>
          <p:cNvSpPr txBox="1"/>
          <p:nvPr/>
        </p:nvSpPr>
        <p:spPr>
          <a:xfrm>
            <a:off x="1507957" y="2723439"/>
            <a:ext cx="2951748" cy="769441"/>
          </a:xfrm>
          <a:prstGeom prst="rect">
            <a:avLst/>
          </a:prstGeom>
          <a:noFill/>
        </p:spPr>
        <p:txBody>
          <a:bodyPr wrap="square" rtlCol="0">
            <a:spAutoFit/>
          </a:bodyPr>
          <a:lstStyle/>
          <a:p>
            <a:r>
              <a:rPr lang="id-ID" sz="4400" dirty="0">
                <a:solidFill>
                  <a:schemeClr val="bg1"/>
                </a:solidFill>
                <a:latin typeface="Sequel Sans Heavy Disp" panose="020B0703050000020004" pitchFamily="34" charset="0"/>
              </a:rPr>
              <a:t>Analysis</a:t>
            </a:r>
          </a:p>
        </p:txBody>
      </p:sp>
      <p:sp>
        <p:nvSpPr>
          <p:cNvPr id="5" name="TextBox 4">
            <a:extLst>
              <a:ext uri="{FF2B5EF4-FFF2-40B4-BE49-F238E27FC236}">
                <a16:creationId xmlns:a16="http://schemas.microsoft.com/office/drawing/2014/main" id="{03D876A3-84A7-4CDB-B0C7-621F143AC4E0}"/>
              </a:ext>
            </a:extLst>
          </p:cNvPr>
          <p:cNvSpPr txBox="1"/>
          <p:nvPr/>
        </p:nvSpPr>
        <p:spPr>
          <a:xfrm>
            <a:off x="1507957" y="3444754"/>
            <a:ext cx="4620126" cy="646331"/>
          </a:xfrm>
          <a:prstGeom prst="rect">
            <a:avLst/>
          </a:prstGeom>
          <a:noFill/>
        </p:spPr>
        <p:txBody>
          <a:bodyPr wrap="square" rtlCol="0">
            <a:spAutoFit/>
          </a:bodyPr>
          <a:lstStyle/>
          <a:p>
            <a:r>
              <a:rPr lang="id-ID" sz="3600" dirty="0">
                <a:solidFill>
                  <a:schemeClr val="bg1"/>
                </a:solidFill>
                <a:latin typeface="Sequel Sans Light Disp" panose="020B0403050000020004" pitchFamily="34" charset="0"/>
              </a:rPr>
              <a:t>Using SQL and Tableau</a:t>
            </a:r>
          </a:p>
        </p:txBody>
      </p:sp>
    </p:spTree>
    <p:extLst>
      <p:ext uri="{BB962C8B-B14F-4D97-AF65-F5344CB8AC3E}">
        <p14:creationId xmlns:p14="http://schemas.microsoft.com/office/powerpoint/2010/main" val="170122549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91A701-3BD0-4186-BB85-9EF8F7D114D0}"/>
              </a:ext>
            </a:extLst>
          </p:cNvPr>
          <p:cNvSpPr txBox="1"/>
          <p:nvPr/>
        </p:nvSpPr>
        <p:spPr>
          <a:xfrm>
            <a:off x="346364" y="5223164"/>
            <a:ext cx="11734800" cy="1384995"/>
          </a:xfrm>
          <a:prstGeom prst="rect">
            <a:avLst/>
          </a:prstGeom>
          <a:noFill/>
        </p:spPr>
        <p:txBody>
          <a:bodyPr wrap="square" rtlCol="0">
            <a:spAutoFit/>
          </a:bodyPr>
          <a:lstStyle/>
          <a:p>
            <a:pPr algn="just"/>
            <a:r>
              <a:rPr lang="en-US" sz="2800" dirty="0">
                <a:latin typeface="Plus Jakarta Sans" pitchFamily="2" charset="0"/>
                <a:cs typeface="Plus Jakarta Sans" pitchFamily="2" charset="0"/>
              </a:rPr>
              <a:t>Annual Members and Casual Members riders made more trips in June, July,</a:t>
            </a:r>
            <a:r>
              <a:rPr lang="id-ID" sz="2800" dirty="0">
                <a:latin typeface="Plus Jakarta Sans" pitchFamily="2" charset="0"/>
                <a:cs typeface="Plus Jakarta Sans" pitchFamily="2" charset="0"/>
              </a:rPr>
              <a:t> </a:t>
            </a:r>
            <a:r>
              <a:rPr lang="en-US" sz="2800" dirty="0">
                <a:latin typeface="Plus Jakarta Sans" pitchFamily="2" charset="0"/>
                <a:cs typeface="Plus Jakarta Sans" pitchFamily="2" charset="0"/>
              </a:rPr>
              <a:t>and August. It</a:t>
            </a:r>
            <a:r>
              <a:rPr lang="id-ID" sz="2800" dirty="0">
                <a:latin typeface="Plus Jakarta Sans" pitchFamily="2" charset="0"/>
                <a:cs typeface="Plus Jakarta Sans" pitchFamily="2" charset="0"/>
              </a:rPr>
              <a:t>’s </a:t>
            </a:r>
            <a:r>
              <a:rPr lang="en-US" sz="2800" dirty="0">
                <a:latin typeface="Plus Jakarta Sans" pitchFamily="2" charset="0"/>
                <a:cs typeface="Plus Jakarta Sans" pitchFamily="2" charset="0"/>
              </a:rPr>
              <a:t>possible that the users chose these three months to enjoy the summer holidays.</a:t>
            </a:r>
            <a:endParaRPr lang="id-ID" sz="2800" dirty="0">
              <a:latin typeface="Plus Jakarta Sans" pitchFamily="2" charset="0"/>
              <a:cs typeface="Plus Jakarta Sans" pitchFamily="2" charset="0"/>
            </a:endParaRPr>
          </a:p>
        </p:txBody>
      </p:sp>
      <p:pic>
        <p:nvPicPr>
          <p:cNvPr id="4" name="Picture 3">
            <a:extLst>
              <a:ext uri="{FF2B5EF4-FFF2-40B4-BE49-F238E27FC236}">
                <a16:creationId xmlns:a16="http://schemas.microsoft.com/office/drawing/2014/main" id="{0C4F0EDC-07B6-4C8A-8FB2-0E38FD94524B}"/>
              </a:ext>
            </a:extLst>
          </p:cNvPr>
          <p:cNvPicPr>
            <a:picLocks noChangeAspect="1"/>
          </p:cNvPicPr>
          <p:nvPr/>
        </p:nvPicPr>
        <p:blipFill rotWithShape="1">
          <a:blip r:embed="rId2">
            <a:extLst>
              <a:ext uri="{28A0092B-C50C-407E-A947-70E740481C1C}">
                <a14:useLocalDpi xmlns:a14="http://schemas.microsoft.com/office/drawing/2010/main" val="0"/>
              </a:ext>
            </a:extLst>
          </a:blip>
          <a:srcRect l="717" t="1739" r="1"/>
          <a:stretch/>
        </p:blipFill>
        <p:spPr>
          <a:xfrm>
            <a:off x="128408" y="190831"/>
            <a:ext cx="11899415" cy="4845194"/>
          </a:xfrm>
          <a:prstGeom prst="rect">
            <a:avLst/>
          </a:prstGeom>
        </p:spPr>
      </p:pic>
    </p:spTree>
    <p:extLst>
      <p:ext uri="{BB962C8B-B14F-4D97-AF65-F5344CB8AC3E}">
        <p14:creationId xmlns:p14="http://schemas.microsoft.com/office/powerpoint/2010/main" val="380323220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C43D51-6104-447B-911B-8F00CFED8F87}"/>
              </a:ext>
            </a:extLst>
          </p:cNvPr>
          <p:cNvSpPr txBox="1"/>
          <p:nvPr/>
        </p:nvSpPr>
        <p:spPr>
          <a:xfrm>
            <a:off x="8437417" y="593023"/>
            <a:ext cx="3477491" cy="2554545"/>
          </a:xfrm>
          <a:prstGeom prst="rect">
            <a:avLst/>
          </a:prstGeom>
          <a:noFill/>
        </p:spPr>
        <p:txBody>
          <a:bodyPr wrap="square" rtlCol="0">
            <a:spAutoFit/>
          </a:bodyPr>
          <a:lstStyle/>
          <a:p>
            <a:pPr algn="just"/>
            <a:r>
              <a:rPr lang="id-ID" sz="2000" dirty="0">
                <a:latin typeface="Plus Jakarta Sans" pitchFamily="2" charset="0"/>
                <a:cs typeface="Plus Jakarta Sans" pitchFamily="2" charset="0"/>
              </a:rPr>
              <a:t>For </a:t>
            </a:r>
            <a:r>
              <a:rPr lang="id-ID" sz="2000" b="1" dirty="0">
                <a:latin typeface="Plus Jakarta Sans" pitchFamily="2" charset="0"/>
                <a:cs typeface="Plus Jakarta Sans" pitchFamily="2" charset="0"/>
              </a:rPr>
              <a:t>Casual</a:t>
            </a:r>
            <a:r>
              <a:rPr lang="id-ID" sz="2000" dirty="0">
                <a:latin typeface="Plus Jakarta Sans" pitchFamily="2" charset="0"/>
                <a:cs typeface="Plus Jakarta Sans" pitchFamily="2" charset="0"/>
              </a:rPr>
              <a:t> </a:t>
            </a:r>
            <a:r>
              <a:rPr lang="id-ID" sz="2000" b="1" dirty="0">
                <a:latin typeface="Plus Jakarta Sans" pitchFamily="2" charset="0"/>
                <a:cs typeface="Plus Jakarta Sans" pitchFamily="2" charset="0"/>
              </a:rPr>
              <a:t>Members</a:t>
            </a:r>
            <a:r>
              <a:rPr lang="id-ID" sz="2000" dirty="0">
                <a:latin typeface="Plus Jakarta Sans" pitchFamily="2" charset="0"/>
                <a:cs typeface="Plus Jakarta Sans" pitchFamily="2" charset="0"/>
              </a:rPr>
              <a:t> the biggest volume of trips was on Saturday and then Sunday. So the volume for Casual Members was at its highest on the weekend and dropped during the weekdays.</a:t>
            </a:r>
          </a:p>
        </p:txBody>
      </p:sp>
      <p:sp>
        <p:nvSpPr>
          <p:cNvPr id="7" name="TextBox 6">
            <a:extLst>
              <a:ext uri="{FF2B5EF4-FFF2-40B4-BE49-F238E27FC236}">
                <a16:creationId xmlns:a16="http://schemas.microsoft.com/office/drawing/2014/main" id="{5A434CDD-4826-4E2A-8FA8-A56A44CBEC49}"/>
              </a:ext>
            </a:extLst>
          </p:cNvPr>
          <p:cNvSpPr txBox="1"/>
          <p:nvPr/>
        </p:nvSpPr>
        <p:spPr>
          <a:xfrm>
            <a:off x="8437417" y="3165756"/>
            <a:ext cx="3477491" cy="3170099"/>
          </a:xfrm>
          <a:prstGeom prst="rect">
            <a:avLst/>
          </a:prstGeom>
          <a:noFill/>
        </p:spPr>
        <p:txBody>
          <a:bodyPr wrap="square" rtlCol="0">
            <a:spAutoFit/>
          </a:bodyPr>
          <a:lstStyle/>
          <a:p>
            <a:pPr algn="just"/>
            <a:r>
              <a:rPr lang="id-ID" sz="2000" dirty="0">
                <a:latin typeface="Plus Jakarta Sans" pitchFamily="2" charset="0"/>
                <a:cs typeface="Plus Jakarta Sans" pitchFamily="2" charset="0"/>
              </a:rPr>
              <a:t>For </a:t>
            </a:r>
            <a:r>
              <a:rPr lang="id-ID" sz="2000" b="1" dirty="0">
                <a:latin typeface="Plus Jakarta Sans" pitchFamily="2" charset="0"/>
                <a:cs typeface="Plus Jakarta Sans" pitchFamily="2" charset="0"/>
              </a:rPr>
              <a:t>Annual Members</a:t>
            </a:r>
            <a:r>
              <a:rPr lang="id-ID" sz="2000" dirty="0">
                <a:latin typeface="Plus Jakarta Sans" pitchFamily="2" charset="0"/>
                <a:cs typeface="Plus Jakarta Sans" pitchFamily="2" charset="0"/>
              </a:rPr>
              <a:t> the biggest volume of trips was on Thursday and then Wednesday </a:t>
            </a:r>
            <a:r>
              <a:rPr lang="en-US" sz="2000" dirty="0">
                <a:latin typeface="Plus Jakarta Sans" pitchFamily="2" charset="0"/>
                <a:cs typeface="Plus Jakarta Sans" pitchFamily="2" charset="0"/>
              </a:rPr>
              <a:t>and also tend to have large volumes on weekdays. This indicates that many Annual members use bicycles to commute to and from work on a daily basis.</a:t>
            </a:r>
            <a:endParaRPr lang="id-ID" sz="2000" dirty="0">
              <a:latin typeface="Plus Jakarta Sans" pitchFamily="2" charset="0"/>
              <a:cs typeface="Plus Jakarta Sans" pitchFamily="2" charset="0"/>
            </a:endParaRPr>
          </a:p>
        </p:txBody>
      </p:sp>
      <p:pic>
        <p:nvPicPr>
          <p:cNvPr id="5" name="Picture 4">
            <a:extLst>
              <a:ext uri="{FF2B5EF4-FFF2-40B4-BE49-F238E27FC236}">
                <a16:creationId xmlns:a16="http://schemas.microsoft.com/office/drawing/2014/main" id="{71C3F936-2C6D-421D-95BF-B65DB93A19A1}"/>
              </a:ext>
            </a:extLst>
          </p:cNvPr>
          <p:cNvPicPr>
            <a:picLocks noChangeAspect="1"/>
          </p:cNvPicPr>
          <p:nvPr/>
        </p:nvPicPr>
        <p:blipFill rotWithShape="1">
          <a:blip r:embed="rId2">
            <a:extLst>
              <a:ext uri="{28A0092B-C50C-407E-A947-70E740481C1C}">
                <a14:useLocalDpi xmlns:a14="http://schemas.microsoft.com/office/drawing/2010/main" val="0"/>
              </a:ext>
            </a:extLst>
          </a:blip>
          <a:srcRect t="2060"/>
          <a:stretch/>
        </p:blipFill>
        <p:spPr>
          <a:xfrm>
            <a:off x="1" y="1426413"/>
            <a:ext cx="8465062" cy="4011904"/>
          </a:xfrm>
          <a:prstGeom prst="rect">
            <a:avLst/>
          </a:prstGeom>
        </p:spPr>
      </p:pic>
    </p:spTree>
    <p:extLst>
      <p:ext uri="{BB962C8B-B14F-4D97-AF65-F5344CB8AC3E}">
        <p14:creationId xmlns:p14="http://schemas.microsoft.com/office/powerpoint/2010/main" val="32045091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178192-E178-4228-BC81-3365FB0FC5F8}"/>
              </a:ext>
            </a:extLst>
          </p:cNvPr>
          <p:cNvSpPr txBox="1"/>
          <p:nvPr/>
        </p:nvSpPr>
        <p:spPr>
          <a:xfrm>
            <a:off x="6624663" y="2274014"/>
            <a:ext cx="5195455" cy="2677656"/>
          </a:xfrm>
          <a:prstGeom prst="rect">
            <a:avLst/>
          </a:prstGeom>
          <a:noFill/>
        </p:spPr>
        <p:txBody>
          <a:bodyPr wrap="square" rtlCol="0">
            <a:spAutoFit/>
          </a:bodyPr>
          <a:lstStyle/>
          <a:p>
            <a:pPr algn="just"/>
            <a:r>
              <a:rPr lang="id-ID" sz="2800" spc="-250" dirty="0">
                <a:latin typeface="Plus Jakarta Sans" pitchFamily="2" charset="0"/>
                <a:cs typeface="Plus Jakarta Sans" pitchFamily="2" charset="0"/>
              </a:rPr>
              <a:t>Both</a:t>
            </a:r>
            <a:r>
              <a:rPr lang="id-ID" sz="2800" b="1" spc="-250" dirty="0">
                <a:latin typeface="Plus Jakarta Sans" pitchFamily="2" charset="0"/>
                <a:cs typeface="Plus Jakarta Sans" pitchFamily="2" charset="0"/>
              </a:rPr>
              <a:t>  </a:t>
            </a:r>
            <a:r>
              <a:rPr lang="id-ID" sz="2800" spc="-250" dirty="0">
                <a:latin typeface="Plus Jakarta Sans" pitchFamily="2" charset="0"/>
                <a:cs typeface="Plus Jakarta Sans" pitchFamily="2" charset="0"/>
              </a:rPr>
              <a:t>Casual  and  </a:t>
            </a:r>
            <a:r>
              <a:rPr lang="en-US" sz="2800" spc="-250" dirty="0">
                <a:latin typeface="Plus Jakarta Sans" pitchFamily="2" charset="0"/>
                <a:cs typeface="Plus Jakarta Sans" pitchFamily="2" charset="0"/>
              </a:rPr>
              <a:t>Annual </a:t>
            </a:r>
            <a:r>
              <a:rPr lang="id-ID" sz="2800" spc="-250" dirty="0">
                <a:latin typeface="Plus Jakarta Sans" pitchFamily="2" charset="0"/>
                <a:cs typeface="Plus Jakarta Sans" pitchFamily="2" charset="0"/>
              </a:rPr>
              <a:t> </a:t>
            </a:r>
            <a:r>
              <a:rPr lang="en-US" sz="2800" spc="-100" dirty="0">
                <a:latin typeface="Plus Jakarta Sans" pitchFamily="2" charset="0"/>
                <a:cs typeface="Plus Jakarta Sans" pitchFamily="2" charset="0"/>
              </a:rPr>
              <a:t>Members prefer to use </a:t>
            </a:r>
            <a:r>
              <a:rPr lang="en-US" sz="2800" b="1" dirty="0">
                <a:latin typeface="Plus Jakarta Sans" pitchFamily="2" charset="0"/>
                <a:cs typeface="Plus Jakarta Sans" pitchFamily="2" charset="0"/>
              </a:rPr>
              <a:t>Classic Bike</a:t>
            </a:r>
            <a:r>
              <a:rPr lang="id-ID" sz="2800" dirty="0">
                <a:latin typeface="Plus Jakarta Sans" pitchFamily="2" charset="0"/>
                <a:cs typeface="Plus Jakarta Sans" pitchFamily="2" charset="0"/>
              </a:rPr>
              <a:t>.</a:t>
            </a:r>
            <a:r>
              <a:rPr lang="en-US" sz="2800" dirty="0">
                <a:latin typeface="Plus Jakarta Sans" pitchFamily="2" charset="0"/>
                <a:cs typeface="Plus Jakarta Sans" pitchFamily="2" charset="0"/>
              </a:rPr>
              <a:t> </a:t>
            </a:r>
            <a:r>
              <a:rPr lang="id-ID" sz="2800" dirty="0">
                <a:latin typeface="Plus Jakarta Sans" pitchFamily="2" charset="0"/>
                <a:cs typeface="Plus Jakarta Sans" pitchFamily="2" charset="0"/>
              </a:rPr>
              <a:t>This means that Classic Bikes might become the most marketable bikes to </a:t>
            </a:r>
            <a:r>
              <a:rPr lang="id-ID" sz="2800" spc="-100" dirty="0">
                <a:latin typeface="Plus Jakarta Sans" pitchFamily="2" charset="0"/>
                <a:cs typeface="Plus Jakarta Sans" pitchFamily="2" charset="0"/>
              </a:rPr>
              <a:t>use  when  advertising  Cyclistics </a:t>
            </a:r>
          </a:p>
        </p:txBody>
      </p:sp>
      <p:pic>
        <p:nvPicPr>
          <p:cNvPr id="5" name="Picture 4">
            <a:extLst>
              <a:ext uri="{FF2B5EF4-FFF2-40B4-BE49-F238E27FC236}">
                <a16:creationId xmlns:a16="http://schemas.microsoft.com/office/drawing/2014/main" id="{960F1E8F-1969-484E-9F8B-156672101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19" y="385011"/>
            <a:ext cx="6364266" cy="6272695"/>
          </a:xfrm>
          <a:prstGeom prst="rect">
            <a:avLst/>
          </a:prstGeom>
        </p:spPr>
      </p:pic>
    </p:spTree>
    <p:extLst>
      <p:ext uri="{BB962C8B-B14F-4D97-AF65-F5344CB8AC3E}">
        <p14:creationId xmlns:p14="http://schemas.microsoft.com/office/powerpoint/2010/main" val="23354596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4C0A5-6233-4A71-A8D2-15116FF77F42}"/>
              </a:ext>
            </a:extLst>
          </p:cNvPr>
          <p:cNvSpPr txBox="1"/>
          <p:nvPr/>
        </p:nvSpPr>
        <p:spPr>
          <a:xfrm>
            <a:off x="563738" y="4876803"/>
            <a:ext cx="10958946" cy="1200329"/>
          </a:xfrm>
          <a:prstGeom prst="rect">
            <a:avLst/>
          </a:prstGeom>
          <a:noFill/>
        </p:spPr>
        <p:txBody>
          <a:bodyPr wrap="square" rtlCol="0">
            <a:spAutoFit/>
          </a:bodyPr>
          <a:lstStyle/>
          <a:p>
            <a:pPr algn="just"/>
            <a:r>
              <a:rPr lang="en-US" sz="2400" dirty="0">
                <a:latin typeface="Plus Jakarta Sans" pitchFamily="2" charset="0"/>
                <a:cs typeface="Plus Jakarta Sans" pitchFamily="2" charset="0"/>
              </a:rPr>
              <a:t>Casual members have </a:t>
            </a:r>
            <a:r>
              <a:rPr lang="id-ID" sz="2400" dirty="0">
                <a:latin typeface="Plus Jakarta Sans" pitchFamily="2" charset="0"/>
                <a:cs typeface="Plus Jakarta Sans" pitchFamily="2" charset="0"/>
              </a:rPr>
              <a:t>1,04</a:t>
            </a:r>
            <a:r>
              <a:rPr lang="en-US" sz="2400" dirty="0">
                <a:latin typeface="Plus Jakarta Sans" pitchFamily="2" charset="0"/>
                <a:cs typeface="Plus Jakarta Sans" pitchFamily="2" charset="0"/>
              </a:rPr>
              <a:t> times longer trip duration than Annual Members. There is an increase in average trip duration on weekends (Saturday and Sunday).</a:t>
            </a:r>
            <a:endParaRPr lang="id-ID" sz="2400" dirty="0">
              <a:latin typeface="Plus Jakarta Sans" pitchFamily="2" charset="0"/>
              <a:cs typeface="Plus Jakarta Sans" pitchFamily="2" charset="0"/>
            </a:endParaRPr>
          </a:p>
        </p:txBody>
      </p:sp>
      <p:pic>
        <p:nvPicPr>
          <p:cNvPr id="4" name="Picture 3">
            <a:extLst>
              <a:ext uri="{FF2B5EF4-FFF2-40B4-BE49-F238E27FC236}">
                <a16:creationId xmlns:a16="http://schemas.microsoft.com/office/drawing/2014/main" id="{CD6FE589-D9E5-416F-8D9D-14F83EDA2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902" y="3055793"/>
            <a:ext cx="1314450" cy="552450"/>
          </a:xfrm>
          <a:prstGeom prst="rect">
            <a:avLst/>
          </a:prstGeom>
        </p:spPr>
      </p:pic>
      <p:pic>
        <p:nvPicPr>
          <p:cNvPr id="8" name="Picture 7">
            <a:extLst>
              <a:ext uri="{FF2B5EF4-FFF2-40B4-BE49-F238E27FC236}">
                <a16:creationId xmlns:a16="http://schemas.microsoft.com/office/drawing/2014/main" id="{25383B9A-7A71-4A0B-933B-36F2C757F4AD}"/>
              </a:ext>
            </a:extLst>
          </p:cNvPr>
          <p:cNvPicPr>
            <a:picLocks noChangeAspect="1"/>
          </p:cNvPicPr>
          <p:nvPr/>
        </p:nvPicPr>
        <p:blipFill rotWithShape="1">
          <a:blip r:embed="rId3">
            <a:extLst>
              <a:ext uri="{28A0092B-C50C-407E-A947-70E740481C1C}">
                <a14:useLocalDpi xmlns:a14="http://schemas.microsoft.com/office/drawing/2010/main" val="0"/>
              </a:ext>
            </a:extLst>
          </a:blip>
          <a:srcRect l="741" t="4265" r="3913" b="1"/>
          <a:stretch/>
        </p:blipFill>
        <p:spPr>
          <a:xfrm>
            <a:off x="450272" y="204545"/>
            <a:ext cx="11291455" cy="4423156"/>
          </a:xfrm>
          <a:prstGeom prst="rect">
            <a:avLst/>
          </a:prstGeom>
        </p:spPr>
      </p:pic>
      <p:pic>
        <p:nvPicPr>
          <p:cNvPr id="9" name="Picture 8">
            <a:extLst>
              <a:ext uri="{FF2B5EF4-FFF2-40B4-BE49-F238E27FC236}">
                <a16:creationId xmlns:a16="http://schemas.microsoft.com/office/drawing/2014/main" id="{8F14ABDC-0E52-41C5-855B-BBD0A3F23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8719" y="780868"/>
            <a:ext cx="1314450" cy="548204"/>
          </a:xfrm>
          <a:prstGeom prst="rect">
            <a:avLst/>
          </a:prstGeom>
        </p:spPr>
      </p:pic>
    </p:spTree>
    <p:extLst>
      <p:ext uri="{BB962C8B-B14F-4D97-AF65-F5344CB8AC3E}">
        <p14:creationId xmlns:p14="http://schemas.microsoft.com/office/powerpoint/2010/main" val="53155294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2526</TotalTime>
  <Words>764</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Courier New</vt:lpstr>
      <vt:lpstr>Plus Jakarta Sans</vt:lpstr>
      <vt:lpstr>Product Sans</vt:lpstr>
      <vt:lpstr>Sequel Sans Heavy Disp</vt:lpstr>
      <vt:lpstr>Sequel Sans Light Disp</vt:lpstr>
      <vt:lpstr>Office Theme</vt:lpstr>
      <vt:lpstr>PowerPoint Presentation</vt:lpstr>
      <vt:lpstr>Background</vt:lpstr>
      <vt:lpstr>Stakeholders</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ACER</cp:lastModifiedBy>
  <cp:revision>32</cp:revision>
  <dcterms:created xsi:type="dcterms:W3CDTF">2023-09-06T14:23:30Z</dcterms:created>
  <dcterms:modified xsi:type="dcterms:W3CDTF">2023-09-23T15:09:13Z</dcterms:modified>
</cp:coreProperties>
</file>